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351" r:id="rId4"/>
    <p:sldId id="262" r:id="rId5"/>
    <p:sldId id="260" r:id="rId6"/>
    <p:sldId id="261" r:id="rId7"/>
    <p:sldId id="263" r:id="rId8"/>
    <p:sldId id="35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360" r:id="rId22"/>
    <p:sldId id="299" r:id="rId23"/>
    <p:sldId id="346" r:id="rId24"/>
    <p:sldId id="317" r:id="rId25"/>
    <p:sldId id="318" r:id="rId26"/>
    <p:sldId id="359" r:id="rId27"/>
    <p:sldId id="320" r:id="rId28"/>
    <p:sldId id="358" r:id="rId29"/>
    <p:sldId id="348" r:id="rId30"/>
    <p:sldId id="340" r:id="rId31"/>
    <p:sldId id="341" r:id="rId32"/>
    <p:sldId id="342" r:id="rId33"/>
    <p:sldId id="343" r:id="rId34"/>
    <p:sldId id="344" r:id="rId35"/>
    <p:sldId id="353" r:id="rId36"/>
    <p:sldId id="354" r:id="rId37"/>
    <p:sldId id="355" r:id="rId38"/>
    <p:sldId id="357" r:id="rId39"/>
    <p:sldId id="302" r:id="rId40"/>
    <p:sldId id="356" r:id="rId41"/>
    <p:sldId id="349" r:id="rId42"/>
    <p:sldId id="330" r:id="rId43"/>
    <p:sldId id="350" r:id="rId44"/>
    <p:sldId id="333" r:id="rId45"/>
    <p:sldId id="328" r:id="rId46"/>
    <p:sldId id="329" r:id="rId47"/>
    <p:sldId id="306" r:id="rId48"/>
    <p:sldId id="361" r:id="rId49"/>
  </p:sldIdLst>
  <p:sldSz cx="13716000" cy="10287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Bebas Neue Bold" panose="020B0604020202020204" charset="0"/>
      <p:regular r:id="rId55"/>
    </p:embeddedFont>
    <p:embeddedFont>
      <p:font typeface="Dokdo" panose="020B0600000101010101" charset="-127"/>
      <p:regular r:id="rId56"/>
    </p:embeddedFont>
    <p:embeddedFont>
      <p:font typeface="나눔스퀘어라운드OTF Bold" panose="020B0600000101010101" charset="-127"/>
      <p:bold r:id="rId57"/>
    </p:embeddedFont>
    <p:embeddedFont>
      <p:font typeface="나눔스퀘어라운드OTF Light" panose="020B0600000101010101" charset="-127"/>
      <p:regular r:id="rId58"/>
    </p:embeddedFont>
    <p:embeddedFont>
      <p:font typeface="맑은 고딕" panose="020B0503020000020004" pitchFamily="50" charset="-127"/>
      <p:regular r:id="rId59"/>
      <p:bold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4A7B"/>
    <a:srgbClr val="F3F5F9"/>
    <a:srgbClr val="F5F9FC"/>
    <a:srgbClr val="FF0000"/>
    <a:srgbClr val="FF9DA7"/>
    <a:srgbClr val="F4F4F4"/>
    <a:srgbClr val="F6F6F6"/>
    <a:srgbClr val="13538A"/>
    <a:srgbClr val="2C92D5"/>
    <a:srgbClr val="37C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332" autoAdjust="0"/>
  </p:normalViewPr>
  <p:slideViewPr>
    <p:cSldViewPr>
      <p:cViewPr varScale="1">
        <p:scale>
          <a:sx n="59" d="100"/>
          <a:sy n="59" d="100"/>
        </p:scale>
        <p:origin x="1306" y="34"/>
      </p:cViewPr>
      <p:guideLst>
        <p:guide orient="horz" pos="216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k포레스트 제거</a:t>
            </a:r>
          </a:p>
          <a:p>
            <a:r>
              <a:rPr lang="en-US"/>
              <a:t>지속가능 대체</a:t>
            </a:r>
          </a:p>
          <a:p>
            <a:r>
              <a:rPr lang="en-US"/>
              <a:t>프리미엄 추가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296083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73931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모델 더 줄이기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2324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시중 꿀스틱 용량 체크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95644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시간 줄이기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235776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시중</a:t>
            </a:r>
            <a:r>
              <a:rPr lang="en-US" dirty="0"/>
              <a:t> </a:t>
            </a:r>
            <a:r>
              <a:rPr lang="en-US" dirty="0" err="1"/>
              <a:t>꿀스틱</a:t>
            </a:r>
            <a:r>
              <a:rPr lang="en-US" dirty="0"/>
              <a:t> </a:t>
            </a:r>
            <a:r>
              <a:rPr lang="en-US" dirty="0" err="1"/>
              <a:t>용량</a:t>
            </a:r>
            <a:r>
              <a:rPr lang="en-US" dirty="0"/>
              <a:t> </a:t>
            </a:r>
            <a:r>
              <a:rPr lang="en-US" dirty="0" err="1"/>
              <a:t>체크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18073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시중 꿀스틱 용량 체크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00302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39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39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73051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435101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.png"/><Relationship Id="rId5" Type="http://schemas.openxmlformats.org/officeDocument/2006/relationships/image" Target="../media/image14.png"/><Relationship Id="rId10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6.svg"/><Relationship Id="rId10" Type="http://schemas.openxmlformats.org/officeDocument/2006/relationships/image" Target="../media/image3.png"/><Relationship Id="rId4" Type="http://schemas.openxmlformats.org/officeDocument/2006/relationships/image" Target="../media/image45.png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48.png"/><Relationship Id="rId5" Type="http://schemas.openxmlformats.org/officeDocument/2006/relationships/image" Target="../media/image46.svg"/><Relationship Id="rId10" Type="http://schemas.openxmlformats.org/officeDocument/2006/relationships/image" Target="../media/image3.png"/><Relationship Id="rId4" Type="http://schemas.openxmlformats.org/officeDocument/2006/relationships/image" Target="../media/image45.png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openxmlformats.org/officeDocument/2006/relationships/image" Target="../media/image3.png"/><Relationship Id="rId4" Type="http://schemas.openxmlformats.org/officeDocument/2006/relationships/image" Target="../media/image53.png"/><Relationship Id="rId9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jpeg"/><Relationship Id="rId2" Type="http://schemas.openxmlformats.org/officeDocument/2006/relationships/image" Target="../media/image2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koreanclick.com/insights/newsletter_view.html?code=topic&amp;id=578&amp;page=1&amp;utm_source=boa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wikidocs.net/22660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hyperlink" Target="https://github.com/monologg/KoELECTRA" TargetMode="External"/><Relationship Id="rId4" Type="http://schemas.openxmlformats.org/officeDocument/2006/relationships/hyperlink" Target="http://m.apparelnews.co.kr/news/news_view/?idx=191511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36847" y="3613686"/>
            <a:ext cx="12844616" cy="2240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01"/>
              </a:lnSpc>
            </a:pPr>
            <a:r>
              <a:rPr lang="en-US" sz="6500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소비자</a:t>
            </a:r>
            <a:r>
              <a:rPr lang="en-US" sz="650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sz="6500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검색</a:t>
            </a:r>
            <a:r>
              <a:rPr lang="en-US" sz="650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sz="6500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키워드를</a:t>
            </a:r>
            <a:r>
              <a:rPr lang="en-US" sz="650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sz="6500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활용한</a:t>
            </a:r>
            <a:r>
              <a:rPr lang="en-US" sz="650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</a:p>
          <a:p>
            <a:pPr algn="ctr">
              <a:lnSpc>
                <a:spcPts val="5701"/>
              </a:lnSpc>
            </a:pPr>
            <a:endParaRPr lang="en-US" sz="6500" dirty="0">
              <a:solidFill>
                <a:srgbClr val="000000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>
              <a:lnSpc>
                <a:spcPts val="5701"/>
              </a:lnSpc>
            </a:pPr>
            <a:r>
              <a:rPr lang="en-US" sz="6500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식품소비트렌드</a:t>
            </a:r>
            <a:r>
              <a:rPr lang="en-US" sz="650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sz="6500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분석</a:t>
            </a:r>
            <a:r>
              <a:rPr lang="en-US" sz="6500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및 </a:t>
            </a:r>
            <a:r>
              <a:rPr lang="en-US" sz="6500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예측</a:t>
            </a:r>
            <a:endParaRPr lang="en-US" sz="6500" dirty="0">
              <a:solidFill>
                <a:srgbClr val="000000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335324" y="7277100"/>
            <a:ext cx="356642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7"/>
              </a:lnSpc>
              <a:spcBef>
                <a:spcPct val="0"/>
              </a:spcBef>
            </a:pPr>
            <a:r>
              <a:rPr lang="en-US" sz="2297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TEAM 5조 </a:t>
            </a:r>
            <a:r>
              <a:rPr lang="en-US" sz="2297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두잇</a:t>
            </a:r>
            <a:endParaRPr lang="en-US" sz="2297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r">
              <a:lnSpc>
                <a:spcPts val="3217"/>
              </a:lnSpc>
              <a:spcBef>
                <a:spcPct val="0"/>
              </a:spcBef>
            </a:pPr>
            <a:r>
              <a:rPr lang="en-US" sz="2297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팀원</a:t>
            </a:r>
            <a:r>
              <a:rPr lang="en-US" sz="2297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: </a:t>
            </a:r>
            <a:r>
              <a:rPr lang="en-US" sz="2297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홍성욱</a:t>
            </a:r>
            <a:r>
              <a:rPr lang="en-US" sz="2297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en-US" sz="2297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권영재</a:t>
            </a:r>
            <a:r>
              <a:rPr lang="en-US" sz="2297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en-US" sz="2297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신익환</a:t>
            </a:r>
            <a:endParaRPr lang="en-US" sz="2297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28803" y="9334500"/>
            <a:ext cx="12172950" cy="759227"/>
            <a:chOff x="771530" y="8236744"/>
            <a:chExt cx="12172950" cy="759227"/>
          </a:xfrm>
        </p:grpSpPr>
        <p:sp>
          <p:nvSpPr>
            <p:cNvPr id="16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2"/>
            <p:cNvSpPr/>
            <p:nvPr/>
          </p:nvSpPr>
          <p:spPr>
            <a:xfrm>
              <a:off x="779431" y="8431986"/>
              <a:ext cx="3987695" cy="563985"/>
            </a:xfrm>
            <a:custGeom>
              <a:avLst/>
              <a:gdLst/>
              <a:ahLst/>
              <a:cxnLst/>
              <a:rect l="l" t="t" r="r" b="b"/>
              <a:pathLst>
                <a:path w="4401652" h="670251">
                  <a:moveTo>
                    <a:pt x="0" y="0"/>
                  </a:moveTo>
                  <a:lnTo>
                    <a:pt x="4401652" y="0"/>
                  </a:lnTo>
                  <a:lnTo>
                    <a:pt x="4401652" y="670252"/>
                  </a:lnTo>
                  <a:lnTo>
                    <a:pt x="0" y="670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8820667" y="97963"/>
            <a:ext cx="4442551" cy="1159337"/>
            <a:chOff x="8820667" y="-8049"/>
            <a:chExt cx="4442551" cy="1159337"/>
          </a:xfrm>
        </p:grpSpPr>
        <p:sp>
          <p:nvSpPr>
            <p:cNvPr id="22" name="Freeform 8"/>
            <p:cNvSpPr/>
            <p:nvPr/>
          </p:nvSpPr>
          <p:spPr>
            <a:xfrm>
              <a:off x="8820667" y="328290"/>
              <a:ext cx="681674" cy="486657"/>
            </a:xfrm>
            <a:custGeom>
              <a:avLst/>
              <a:gdLst/>
              <a:ahLst/>
              <a:cxnLst/>
              <a:rect l="l" t="t" r="r" b="b"/>
              <a:pathLst>
                <a:path w="928448" h="483599">
                  <a:moveTo>
                    <a:pt x="0" y="0"/>
                  </a:moveTo>
                  <a:lnTo>
                    <a:pt x="928449" y="0"/>
                  </a:lnTo>
                  <a:lnTo>
                    <a:pt x="928449" y="483599"/>
                  </a:lnTo>
                  <a:lnTo>
                    <a:pt x="0" y="483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84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/>
          </p:nvSpPr>
          <p:spPr>
            <a:xfrm>
              <a:off x="9443730" y="-8049"/>
              <a:ext cx="3819488" cy="1159337"/>
            </a:xfrm>
            <a:custGeom>
              <a:avLst/>
              <a:gdLst/>
              <a:ahLst/>
              <a:cxnLst/>
              <a:rect l="l" t="t" r="r" b="b"/>
              <a:pathLst>
                <a:path w="4415685" h="1129092">
                  <a:moveTo>
                    <a:pt x="0" y="0"/>
                  </a:moveTo>
                  <a:lnTo>
                    <a:pt x="4415685" y="0"/>
                  </a:lnTo>
                  <a:lnTo>
                    <a:pt x="4415685" y="1129092"/>
                  </a:lnTo>
                  <a:lnTo>
                    <a:pt x="0" y="1129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28575"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10"/>
            <p:cNvSpPr txBox="1"/>
            <p:nvPr/>
          </p:nvSpPr>
          <p:spPr>
            <a:xfrm>
              <a:off x="9163529" y="321694"/>
              <a:ext cx="927613" cy="50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Dokdo"/>
                </a:rPr>
                <a:t>X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60152" y="419100"/>
            <a:ext cx="12172950" cy="730024"/>
            <a:chOff x="760152" y="397972"/>
            <a:chExt cx="12172950" cy="730024"/>
          </a:xfrm>
        </p:grpSpPr>
        <p:sp>
          <p:nvSpPr>
            <p:cNvPr id="18" name="AutoShape 3"/>
            <p:cNvSpPr/>
            <p:nvPr/>
          </p:nvSpPr>
          <p:spPr>
            <a:xfrm>
              <a:off x="760152" y="1120852"/>
              <a:ext cx="12172950" cy="7144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838200" y="397972"/>
              <a:ext cx="3733800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37"/>
                </a:lnSpc>
              </a:pPr>
              <a:r>
                <a:rPr lang="en-US" sz="3000" dirty="0">
                  <a:solidFill>
                    <a:srgbClr val="000000"/>
                  </a:solidFill>
                  <a:latin typeface="Bebas Neue Bold"/>
                </a:rPr>
                <a:t>T-academy x eat the company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/>
        </p:nvGrpSpPr>
        <p:grpSpPr>
          <a:xfrm>
            <a:off x="821680" y="4076700"/>
            <a:ext cx="12172958" cy="3828106"/>
            <a:chOff x="821680" y="4516306"/>
            <a:chExt cx="12172958" cy="2890844"/>
          </a:xfrm>
        </p:grpSpPr>
        <p:sp>
          <p:nvSpPr>
            <p:cNvPr id="4" name="Freeform 4"/>
            <p:cNvSpPr/>
            <p:nvPr/>
          </p:nvSpPr>
          <p:spPr>
            <a:xfrm>
              <a:off x="1272439" y="4628668"/>
              <a:ext cx="1709816" cy="872087"/>
            </a:xfrm>
            <a:custGeom>
              <a:avLst/>
              <a:gdLst/>
              <a:ahLst/>
              <a:cxnLst/>
              <a:rect l="l" t="t" r="r" b="b"/>
              <a:pathLst>
                <a:path w="2279754" h="1162782">
                  <a:moveTo>
                    <a:pt x="0" y="0"/>
                  </a:moveTo>
                  <a:lnTo>
                    <a:pt x="2279754" y="0"/>
                  </a:lnTo>
                  <a:lnTo>
                    <a:pt x="2279754" y="1162782"/>
                  </a:lnTo>
                  <a:lnTo>
                    <a:pt x="0" y="1162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9537" b="-1038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634962" y="4887526"/>
              <a:ext cx="1726382" cy="397174"/>
            </a:xfrm>
            <a:custGeom>
              <a:avLst/>
              <a:gdLst/>
              <a:ahLst/>
              <a:cxnLst/>
              <a:rect l="l" t="t" r="r" b="b"/>
              <a:pathLst>
                <a:path w="2301842" h="529565">
                  <a:moveTo>
                    <a:pt x="0" y="0"/>
                  </a:moveTo>
                  <a:lnTo>
                    <a:pt x="2301842" y="0"/>
                  </a:lnTo>
                  <a:lnTo>
                    <a:pt x="2301842" y="529565"/>
                  </a:lnTo>
                  <a:lnTo>
                    <a:pt x="0" y="529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5935594" y="4763974"/>
              <a:ext cx="1709816" cy="644279"/>
            </a:xfrm>
            <a:custGeom>
              <a:avLst/>
              <a:gdLst/>
              <a:ahLst/>
              <a:cxnLst/>
              <a:rect l="l" t="t" r="r" b="b"/>
              <a:pathLst>
                <a:path w="2279754" h="859038">
                  <a:moveTo>
                    <a:pt x="0" y="0"/>
                  </a:moveTo>
                  <a:lnTo>
                    <a:pt x="2279754" y="0"/>
                  </a:lnTo>
                  <a:lnTo>
                    <a:pt x="2279754" y="859037"/>
                  </a:lnTo>
                  <a:lnTo>
                    <a:pt x="0" y="859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8374156" y="4785375"/>
              <a:ext cx="1709816" cy="601477"/>
            </a:xfrm>
            <a:custGeom>
              <a:avLst/>
              <a:gdLst/>
              <a:ahLst/>
              <a:cxnLst/>
              <a:rect l="l" t="t" r="r" b="b"/>
              <a:pathLst>
                <a:path w="2279754" h="801969">
                  <a:moveTo>
                    <a:pt x="0" y="0"/>
                  </a:moveTo>
                  <a:lnTo>
                    <a:pt x="2279754" y="0"/>
                  </a:lnTo>
                  <a:lnTo>
                    <a:pt x="2279754" y="801969"/>
                  </a:lnTo>
                  <a:lnTo>
                    <a:pt x="0" y="801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0734262" y="4861669"/>
              <a:ext cx="1705766" cy="448886"/>
            </a:xfrm>
            <a:custGeom>
              <a:avLst/>
              <a:gdLst/>
              <a:ahLst/>
              <a:cxnLst/>
              <a:rect l="l" t="t" r="r" b="b"/>
              <a:pathLst>
                <a:path w="2274355" h="598514">
                  <a:moveTo>
                    <a:pt x="0" y="0"/>
                  </a:moveTo>
                  <a:lnTo>
                    <a:pt x="2274354" y="0"/>
                  </a:lnTo>
                  <a:lnTo>
                    <a:pt x="2274354" y="598515"/>
                  </a:lnTo>
                  <a:lnTo>
                    <a:pt x="0" y="598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203611" y="6403755"/>
              <a:ext cx="1778644" cy="610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99"/>
                </a:lnSpc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주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이용</a:t>
              </a: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30~40대                       </a:t>
              </a:r>
            </a:p>
            <a:p>
              <a:pPr>
                <a:lnSpc>
                  <a:spcPts val="2099"/>
                </a:lnSpc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총 133개의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상품</a:t>
              </a: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</a:p>
            <a:p>
              <a:pPr>
                <a:lnSpc>
                  <a:spcPts val="2099"/>
                </a:lnSpc>
                <a:spcBef>
                  <a:spcPct val="0"/>
                </a:spcBef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총 55,796건의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리뷰</a:t>
              </a:r>
              <a:endParaRPr lang="en-US" sz="1499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3670929" y="6407703"/>
              <a:ext cx="1706135" cy="406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99"/>
                </a:lnSpc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주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이용</a:t>
              </a: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20대</a:t>
              </a:r>
            </a:p>
            <a:p>
              <a:pPr>
                <a:lnSpc>
                  <a:spcPts val="2099"/>
                </a:lnSpc>
                <a:spcBef>
                  <a:spcPct val="0"/>
                </a:spcBef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총 1,768건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블로그</a:t>
              </a:r>
              <a:endParaRPr lang="en-US" sz="1499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5888377" y="6403755"/>
              <a:ext cx="1913948" cy="610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99"/>
                </a:lnSpc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주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이용</a:t>
              </a: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30~40대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여성</a:t>
              </a:r>
              <a:endParaRPr lang="en-US" sz="1499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>
                <a:lnSpc>
                  <a:spcPts val="2099"/>
                </a:lnSpc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총 18개의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상품</a:t>
              </a:r>
              <a:endParaRPr lang="en-US" sz="1499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>
                <a:lnSpc>
                  <a:spcPts val="2099"/>
                </a:lnSpc>
                <a:spcBef>
                  <a:spcPct val="0"/>
                </a:spcBef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- 10,476건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리뷰</a:t>
              </a:r>
              <a:endParaRPr lang="en-US" sz="1499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8265531" y="6366553"/>
              <a:ext cx="2083366" cy="813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99"/>
                </a:lnSpc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주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이용</a:t>
              </a: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20~30대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여성</a:t>
              </a:r>
              <a:endParaRPr lang="en-US" sz="1499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>
                <a:lnSpc>
                  <a:spcPts val="2099"/>
                </a:lnSpc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워커비</a:t>
              </a: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입점</a:t>
              </a:r>
              <a:endParaRPr lang="en-US" sz="1499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>
                <a:lnSpc>
                  <a:spcPts val="2099"/>
                </a:lnSpc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총 46개의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상품</a:t>
              </a:r>
              <a:endParaRPr lang="en-US" sz="1499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>
                <a:lnSpc>
                  <a:spcPts val="2099"/>
                </a:lnSpc>
                <a:spcBef>
                  <a:spcPct val="0"/>
                </a:spcBef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- 4,924건의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리뷰</a:t>
              </a: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데이터</a:t>
              </a:r>
              <a:endParaRPr lang="en-US" sz="1499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0734261" y="6359409"/>
              <a:ext cx="2085529" cy="610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주 이용 20~30대 여성</a:t>
              </a: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총 48개 상품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- 1,921건의 리뷰</a:t>
              </a:r>
            </a:p>
          </p:txBody>
        </p:sp>
        <p:sp>
          <p:nvSpPr>
            <p:cNvPr id="53" name="AutoShape 53"/>
            <p:cNvSpPr/>
            <p:nvPr/>
          </p:nvSpPr>
          <p:spPr>
            <a:xfrm>
              <a:off x="821680" y="5933800"/>
              <a:ext cx="12172958" cy="2572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AutoShape 54"/>
            <p:cNvSpPr/>
            <p:nvPr/>
          </p:nvSpPr>
          <p:spPr>
            <a:xfrm flipH="1" flipV="1">
              <a:off x="3351365" y="4516306"/>
              <a:ext cx="7326" cy="2890844"/>
            </a:xfrm>
            <a:prstGeom prst="line">
              <a:avLst/>
            </a:prstGeom>
            <a:ln w="9525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AutoShape 55"/>
            <p:cNvSpPr/>
            <p:nvPr/>
          </p:nvSpPr>
          <p:spPr>
            <a:xfrm flipH="1" flipV="1">
              <a:off x="5605893" y="4516306"/>
              <a:ext cx="7326" cy="2890844"/>
            </a:xfrm>
            <a:prstGeom prst="line">
              <a:avLst/>
            </a:prstGeom>
            <a:ln w="9525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AutoShape 56"/>
            <p:cNvSpPr/>
            <p:nvPr/>
          </p:nvSpPr>
          <p:spPr>
            <a:xfrm flipH="1" flipV="1">
              <a:off x="7933164" y="4516306"/>
              <a:ext cx="7326" cy="2890844"/>
            </a:xfrm>
            <a:prstGeom prst="line">
              <a:avLst/>
            </a:prstGeom>
            <a:ln w="9525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AutoShape 57"/>
            <p:cNvSpPr/>
            <p:nvPr/>
          </p:nvSpPr>
          <p:spPr>
            <a:xfrm flipH="1" flipV="1">
              <a:off x="10407808" y="4516306"/>
              <a:ext cx="7326" cy="2890844"/>
            </a:xfrm>
            <a:prstGeom prst="line">
              <a:avLst/>
            </a:prstGeom>
            <a:ln w="9525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90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92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3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95" name="TextBox 58"/>
          <p:cNvSpPr txBox="1"/>
          <p:nvPr/>
        </p:nvSpPr>
        <p:spPr>
          <a:xfrm>
            <a:off x="1064437" y="1874103"/>
            <a:ext cx="781191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수집 플랫폼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0B6A3B13-ABE9-086F-2A91-4D45FC173548}"/>
              </a:ext>
            </a:extLst>
          </p:cNvPr>
          <p:cNvGrpSpPr/>
          <p:nvPr/>
        </p:nvGrpSpPr>
        <p:grpSpPr>
          <a:xfrm>
            <a:off x="838200" y="430619"/>
            <a:ext cx="12172950" cy="674281"/>
            <a:chOff x="926685" y="5509102"/>
            <a:chExt cx="12172950" cy="674281"/>
          </a:xfrm>
        </p:grpSpPr>
        <p:sp>
          <p:nvSpPr>
            <p:cNvPr id="3" name="AutoShape 55">
              <a:extLst>
                <a:ext uri="{FF2B5EF4-FFF2-40B4-BE49-F238E27FC236}">
                  <a16:creationId xmlns:a16="http://schemas.microsoft.com/office/drawing/2014/main" xmlns="" id="{29B59AD9-D1CE-6504-1C34-01FF15D43CC7}"/>
                </a:ext>
              </a:extLst>
            </p:cNvPr>
            <p:cNvSpPr/>
            <p:nvPr/>
          </p:nvSpPr>
          <p:spPr>
            <a:xfrm>
              <a:off x="7079671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5F6855A1-005F-F42B-453E-C3EC76770CC6}"/>
                </a:ext>
              </a:extLst>
            </p:cNvPr>
            <p:cNvGrpSpPr/>
            <p:nvPr/>
          </p:nvGrpSpPr>
          <p:grpSpPr>
            <a:xfrm>
              <a:off x="4780290" y="5509102"/>
              <a:ext cx="2382510" cy="490574"/>
              <a:chOff x="4345220" y="294903"/>
              <a:chExt cx="1588341" cy="327049"/>
            </a:xfrm>
          </p:grpSpPr>
          <p:sp>
            <p:nvSpPr>
              <p:cNvPr id="34" name="Freeform 25">
                <a:extLst>
                  <a:ext uri="{FF2B5EF4-FFF2-40B4-BE49-F238E27FC236}">
                    <a16:creationId xmlns:a16="http://schemas.microsoft.com/office/drawing/2014/main" xmlns="" id="{08F37393-748C-1D83-DF9B-89C53387A57F}"/>
                  </a:ext>
                </a:extLst>
              </p:cNvPr>
              <p:cNvSpPr/>
              <p:nvPr/>
            </p:nvSpPr>
            <p:spPr>
              <a:xfrm>
                <a:off x="4396019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27">
                <a:extLst>
                  <a:ext uri="{FF2B5EF4-FFF2-40B4-BE49-F238E27FC236}">
                    <a16:creationId xmlns:a16="http://schemas.microsoft.com/office/drawing/2014/main" xmlns="" id="{8D232139-518F-0B0A-DAE6-314CD83374C2}"/>
                  </a:ext>
                </a:extLst>
              </p:cNvPr>
              <p:cNvSpPr txBox="1"/>
              <p:nvPr/>
            </p:nvSpPr>
            <p:spPr>
              <a:xfrm>
                <a:off x="4345220" y="335722"/>
                <a:ext cx="1588341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03. </a:t>
                </a:r>
                <a:r>
                  <a:rPr lang="ko-KR" alt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수행절차 및 방법</a:t>
                </a:r>
                <a:endParaRPr lang="en-US" sz="14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" name="Group 33">
              <a:extLst>
                <a:ext uri="{FF2B5EF4-FFF2-40B4-BE49-F238E27FC236}">
                  <a16:creationId xmlns:a16="http://schemas.microsoft.com/office/drawing/2014/main" xmlns="" id="{4D69D1BD-2FF3-D5DA-2DC8-64C82EB11CB8}"/>
                </a:ext>
              </a:extLst>
            </p:cNvPr>
            <p:cNvGrpSpPr/>
            <p:nvPr/>
          </p:nvGrpSpPr>
          <p:grpSpPr>
            <a:xfrm>
              <a:off x="9153381" y="5585448"/>
              <a:ext cx="1532502" cy="335273"/>
              <a:chOff x="0" y="-64754"/>
              <a:chExt cx="2761338" cy="485050"/>
            </a:xfrm>
          </p:grpSpPr>
          <p:grpSp>
            <p:nvGrpSpPr>
              <p:cNvPr id="30" name="Group 34">
                <a:extLst>
                  <a:ext uri="{FF2B5EF4-FFF2-40B4-BE49-F238E27FC236}">
                    <a16:creationId xmlns:a16="http://schemas.microsoft.com/office/drawing/2014/main" xmlns="" id="{2CBE41FA-0599-4C67-C94C-B5A6287E6BD9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32" name="Freeform 35">
                  <a:extLst>
                    <a:ext uri="{FF2B5EF4-FFF2-40B4-BE49-F238E27FC236}">
                      <a16:creationId xmlns:a16="http://schemas.microsoft.com/office/drawing/2014/main" xmlns="" id="{1A17B9B3-30B4-E57A-3411-BDC33A15FC91}"/>
                    </a:ext>
                  </a:extLst>
                </p:cNvPr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3" name="Freeform 36">
                  <a:extLst>
                    <a:ext uri="{FF2B5EF4-FFF2-40B4-BE49-F238E27FC236}">
                      <a16:creationId xmlns:a16="http://schemas.microsoft.com/office/drawing/2014/main" xmlns="" id="{259930C3-7D19-20C9-878F-533905A0DA2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1" name="TextBox 37">
                <a:extLst>
                  <a:ext uri="{FF2B5EF4-FFF2-40B4-BE49-F238E27FC236}">
                    <a16:creationId xmlns:a16="http://schemas.microsoft.com/office/drawing/2014/main" xmlns="" id="{57F77EA2-DC55-88AB-D1A8-A345BF4C15D7}"/>
                  </a:ext>
                </a:extLst>
              </p:cNvPr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1" name="Group 38">
              <a:extLst>
                <a:ext uri="{FF2B5EF4-FFF2-40B4-BE49-F238E27FC236}">
                  <a16:creationId xmlns:a16="http://schemas.microsoft.com/office/drawing/2014/main" xmlns="" id="{A7E98697-BD29-8719-9533-E472A6F773D2}"/>
                </a:ext>
              </a:extLst>
            </p:cNvPr>
            <p:cNvGrpSpPr/>
            <p:nvPr/>
          </p:nvGrpSpPr>
          <p:grpSpPr>
            <a:xfrm>
              <a:off x="10935975" y="5585448"/>
              <a:ext cx="1515279" cy="335273"/>
              <a:chOff x="0" y="-64754"/>
              <a:chExt cx="2730305" cy="485050"/>
            </a:xfrm>
          </p:grpSpPr>
          <p:grpSp>
            <p:nvGrpSpPr>
              <p:cNvPr id="26" name="Group 39">
                <a:extLst>
                  <a:ext uri="{FF2B5EF4-FFF2-40B4-BE49-F238E27FC236}">
                    <a16:creationId xmlns:a16="http://schemas.microsoft.com/office/drawing/2014/main" xmlns="" id="{0D0676FC-FF8B-A3E7-180F-4E18806A078D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28" name="Freeform 40">
                  <a:extLst>
                    <a:ext uri="{FF2B5EF4-FFF2-40B4-BE49-F238E27FC236}">
                      <a16:creationId xmlns:a16="http://schemas.microsoft.com/office/drawing/2014/main" xmlns="" id="{71BE3DEF-5309-2F61-D5BB-9705236D9D96}"/>
                    </a:ext>
                  </a:extLst>
                </p:cNvPr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9" name="Freeform 41">
                  <a:extLst>
                    <a:ext uri="{FF2B5EF4-FFF2-40B4-BE49-F238E27FC236}">
                      <a16:creationId xmlns:a16="http://schemas.microsoft.com/office/drawing/2014/main" xmlns="" id="{ACC4A612-EDD4-DA3F-A69F-11ACF8233B2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7" name="TextBox 42">
                <a:extLst>
                  <a:ext uri="{FF2B5EF4-FFF2-40B4-BE49-F238E27FC236}">
                    <a16:creationId xmlns:a16="http://schemas.microsoft.com/office/drawing/2014/main" xmlns="" id="{A7383C0E-B56C-1F41-B65E-4C02A81EA583}"/>
                  </a:ext>
                </a:extLst>
              </p:cNvPr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2" name="AutoShape 56">
              <a:extLst>
                <a:ext uri="{FF2B5EF4-FFF2-40B4-BE49-F238E27FC236}">
                  <a16:creationId xmlns:a16="http://schemas.microsoft.com/office/drawing/2014/main" xmlns="" id="{E37D9EA2-4AD2-43D1-75A3-5429062FC111}"/>
                </a:ext>
              </a:extLst>
            </p:cNvPr>
            <p:cNvSpPr/>
            <p:nvPr/>
          </p:nvSpPr>
          <p:spPr>
            <a:xfrm>
              <a:off x="8906583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AutoShape 57">
              <a:extLst>
                <a:ext uri="{FF2B5EF4-FFF2-40B4-BE49-F238E27FC236}">
                  <a16:creationId xmlns:a16="http://schemas.microsoft.com/office/drawing/2014/main" xmlns="" id="{DC4B0BE9-2C68-5A72-1135-DC5517120344}"/>
                </a:ext>
              </a:extLst>
            </p:cNvPr>
            <p:cNvSpPr/>
            <p:nvPr/>
          </p:nvSpPr>
          <p:spPr>
            <a:xfrm>
              <a:off x="10689179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xmlns="" id="{755C9BD1-0A4D-0DBE-27CA-FD1B2A67A496}"/>
                </a:ext>
              </a:extLst>
            </p:cNvPr>
            <p:cNvSpPr/>
            <p:nvPr/>
          </p:nvSpPr>
          <p:spPr>
            <a:xfrm>
              <a:off x="926685" y="6176238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" name="Group 28">
              <a:extLst>
                <a:ext uri="{FF2B5EF4-FFF2-40B4-BE49-F238E27FC236}">
                  <a16:creationId xmlns:a16="http://schemas.microsoft.com/office/drawing/2014/main" xmlns="" id="{5B36AE84-5DAF-B73F-8F54-6671D7B9B425}"/>
                </a:ext>
              </a:extLst>
            </p:cNvPr>
            <p:cNvGrpSpPr/>
            <p:nvPr/>
          </p:nvGrpSpPr>
          <p:grpSpPr>
            <a:xfrm>
              <a:off x="7358546" y="5587566"/>
              <a:ext cx="1533674" cy="333652"/>
              <a:chOff x="-4608730" y="-75091"/>
              <a:chExt cx="2763450" cy="482705"/>
            </a:xfrm>
          </p:grpSpPr>
          <p:sp>
            <p:nvSpPr>
              <p:cNvPr id="24" name="Freeform 30">
                <a:extLst>
                  <a:ext uri="{FF2B5EF4-FFF2-40B4-BE49-F238E27FC236}">
                    <a16:creationId xmlns:a16="http://schemas.microsoft.com/office/drawing/2014/main" xmlns="" id="{7D1E0D10-178B-D3A2-9321-40ADF2781E54}"/>
                  </a:ext>
                </a:extLst>
              </p:cNvPr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32">
                <a:extLst>
                  <a:ext uri="{FF2B5EF4-FFF2-40B4-BE49-F238E27FC236}">
                    <a16:creationId xmlns:a16="http://schemas.microsoft.com/office/drawing/2014/main" xmlns="" id="{B3AB99FD-E72D-BAF5-CCB5-BED0340A0954}"/>
                  </a:ext>
                </a:extLst>
              </p:cNvPr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xmlns="" id="{9283DFD1-34BC-E41F-1347-E629028853B7}"/>
                </a:ext>
              </a:extLst>
            </p:cNvPr>
            <p:cNvGrpSpPr/>
            <p:nvPr/>
          </p:nvGrpSpPr>
          <p:grpSpPr>
            <a:xfrm>
              <a:off x="1272220" y="5587564"/>
              <a:ext cx="1508001" cy="333653"/>
              <a:chOff x="-4568336" y="-61692"/>
              <a:chExt cx="2717189" cy="482707"/>
            </a:xfrm>
          </p:grpSpPr>
          <p:sp>
            <p:nvSpPr>
              <p:cNvPr id="22" name="Freeform 45">
                <a:extLst>
                  <a:ext uri="{FF2B5EF4-FFF2-40B4-BE49-F238E27FC236}">
                    <a16:creationId xmlns:a16="http://schemas.microsoft.com/office/drawing/2014/main" xmlns="" id="{2816FD13-4EEC-7051-32C8-69783BBA6944}"/>
                  </a:ext>
                </a:extLst>
              </p:cNvPr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47">
                <a:extLst>
                  <a:ext uri="{FF2B5EF4-FFF2-40B4-BE49-F238E27FC236}">
                    <a16:creationId xmlns:a16="http://schemas.microsoft.com/office/drawing/2014/main" xmlns="" id="{6707A69D-3E3C-53FB-C271-7E3F245C3CBB}"/>
                  </a:ext>
                </a:extLst>
              </p:cNvPr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7" name="AutoShape 53">
              <a:extLst>
                <a:ext uri="{FF2B5EF4-FFF2-40B4-BE49-F238E27FC236}">
                  <a16:creationId xmlns:a16="http://schemas.microsoft.com/office/drawing/2014/main" xmlns="" id="{149A8374-063B-332C-B8DD-A17C7729DC4D}"/>
                </a:ext>
              </a:extLst>
            </p:cNvPr>
            <p:cNvSpPr/>
            <p:nvPr/>
          </p:nvSpPr>
          <p:spPr>
            <a:xfrm>
              <a:off x="4648200" y="5739540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AutoShape 54">
              <a:extLst>
                <a:ext uri="{FF2B5EF4-FFF2-40B4-BE49-F238E27FC236}">
                  <a16:creationId xmlns:a16="http://schemas.microsoft.com/office/drawing/2014/main" xmlns="" id="{93AA216D-7EBC-6DDA-CD96-E783A9D1AC8B}"/>
                </a:ext>
              </a:extLst>
            </p:cNvPr>
            <p:cNvSpPr/>
            <p:nvPr/>
          </p:nvSpPr>
          <p:spPr>
            <a:xfrm>
              <a:off x="2781317" y="5774115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55517C0F-5732-D073-FFDD-9CE3BFA5F126}"/>
                </a:ext>
              </a:extLst>
            </p:cNvPr>
            <p:cNvGrpSpPr/>
            <p:nvPr/>
          </p:nvGrpSpPr>
          <p:grpSpPr>
            <a:xfrm>
              <a:off x="3048000" y="5587723"/>
              <a:ext cx="1551312" cy="333651"/>
              <a:chOff x="5535288" y="5587723"/>
              <a:chExt cx="1551312" cy="333651"/>
            </a:xfrm>
          </p:grpSpPr>
          <p:sp>
            <p:nvSpPr>
              <p:cNvPr id="20" name="Freeform 50">
                <a:extLst>
                  <a:ext uri="{FF2B5EF4-FFF2-40B4-BE49-F238E27FC236}">
                    <a16:creationId xmlns:a16="http://schemas.microsoft.com/office/drawing/2014/main" xmlns="" id="{E3D23DF2-CFB2-82D6-D39B-EEF9D19615B3}"/>
                  </a:ext>
                </a:extLst>
              </p:cNvPr>
              <p:cNvSpPr/>
              <p:nvPr/>
            </p:nvSpPr>
            <p:spPr>
              <a:xfrm>
                <a:off x="5535288" y="5587723"/>
                <a:ext cx="1551312" cy="333651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52">
                <a:extLst>
                  <a:ext uri="{FF2B5EF4-FFF2-40B4-BE49-F238E27FC236}">
                    <a16:creationId xmlns:a16="http://schemas.microsoft.com/office/drawing/2014/main" xmlns="" id="{49351179-B6A2-15AF-B5E5-76D5DCC1D2A4}"/>
                  </a:ext>
                </a:extLst>
              </p:cNvPr>
              <p:cNvSpPr txBox="1"/>
              <p:nvPr/>
            </p:nvSpPr>
            <p:spPr>
              <a:xfrm>
                <a:off x="5662686" y="5695074"/>
                <a:ext cx="1268996" cy="1538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-1946038">
            <a:off x="4317861" y="2350251"/>
            <a:ext cx="6190220" cy="6239306"/>
            <a:chOff x="0" y="0"/>
            <a:chExt cx="7854089" cy="7731897"/>
          </a:xfrm>
        </p:grpSpPr>
        <p:sp>
          <p:nvSpPr>
            <p:cNvPr id="5" name="AutoShape 5"/>
            <p:cNvSpPr/>
            <p:nvPr/>
          </p:nvSpPr>
          <p:spPr>
            <a:xfrm flipV="1">
              <a:off x="3404726" y="1366247"/>
              <a:ext cx="1474531" cy="2544781"/>
            </a:xfrm>
            <a:prstGeom prst="line">
              <a:avLst/>
            </a:prstGeom>
            <a:ln w="42519" cap="flat">
              <a:solidFill>
                <a:srgbClr val="0F0E0C"/>
              </a:solidFill>
              <a:prstDash val="solid"/>
              <a:headEnd type="oval" w="lg" len="lg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>
              <a:off x="437359" y="3905644"/>
              <a:ext cx="2962468" cy="10768"/>
            </a:xfrm>
            <a:prstGeom prst="line">
              <a:avLst/>
            </a:prstGeom>
            <a:ln w="42519" cap="flat">
              <a:solidFill>
                <a:srgbClr val="0F0E0C"/>
              </a:solidFill>
              <a:prstDash val="solid"/>
              <a:headEnd type="oval" w="lg" len="lg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>
              <a:off x="3404726" y="3905644"/>
              <a:ext cx="1474640" cy="2560748"/>
            </a:xfrm>
            <a:prstGeom prst="line">
              <a:avLst/>
            </a:prstGeom>
            <a:ln w="42519" cap="flat">
              <a:solidFill>
                <a:srgbClr val="0F0E0C"/>
              </a:solidFill>
              <a:prstDash val="solid"/>
              <a:headEnd type="oval" w="lg" len="lg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 rot="1946038">
              <a:off x="3898711" y="3676891"/>
              <a:ext cx="4005340" cy="978635"/>
            </a:xfrm>
            <a:custGeom>
              <a:avLst/>
              <a:gdLst/>
              <a:ahLst/>
              <a:cxnLst/>
              <a:rect l="l" t="t" r="r" b="b"/>
              <a:pathLst>
                <a:path w="4005340" h="978635">
                  <a:moveTo>
                    <a:pt x="0" y="0"/>
                  </a:moveTo>
                  <a:lnTo>
                    <a:pt x="4005340" y="0"/>
                  </a:lnTo>
                  <a:lnTo>
                    <a:pt x="4005340" y="978635"/>
                  </a:lnTo>
                  <a:lnTo>
                    <a:pt x="0" y="978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 rot="1946038">
              <a:off x="131169" y="945076"/>
              <a:ext cx="4005340" cy="1654085"/>
            </a:xfrm>
            <a:custGeom>
              <a:avLst/>
              <a:gdLst/>
              <a:ahLst/>
              <a:cxnLst/>
              <a:rect l="l" t="t" r="r" b="b"/>
              <a:pathLst>
                <a:path w="4005340" h="1654085">
                  <a:moveTo>
                    <a:pt x="0" y="0"/>
                  </a:moveTo>
                  <a:lnTo>
                    <a:pt x="4005340" y="0"/>
                  </a:lnTo>
                  <a:lnTo>
                    <a:pt x="4005340" y="1654086"/>
                  </a:lnTo>
                  <a:lnTo>
                    <a:pt x="0" y="1654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577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 rot="1946038">
              <a:off x="257683" y="4927615"/>
              <a:ext cx="4005340" cy="1876557"/>
            </a:xfrm>
            <a:custGeom>
              <a:avLst/>
              <a:gdLst/>
              <a:ahLst/>
              <a:cxnLst/>
              <a:rect l="l" t="t" r="r" b="b"/>
              <a:pathLst>
                <a:path w="4005340" h="1876557">
                  <a:moveTo>
                    <a:pt x="0" y="0"/>
                  </a:moveTo>
                  <a:lnTo>
                    <a:pt x="4005340" y="0"/>
                  </a:lnTo>
                  <a:lnTo>
                    <a:pt x="4005340" y="1876558"/>
                  </a:lnTo>
                  <a:lnTo>
                    <a:pt x="0" y="1876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82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4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5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6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87" name="TextBox 58"/>
          <p:cNvSpPr txBox="1"/>
          <p:nvPr/>
        </p:nvSpPr>
        <p:spPr>
          <a:xfrm>
            <a:off x="1064437" y="1874103"/>
            <a:ext cx="781191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수집 툴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79F76AAA-A4FC-CD67-68A1-75935C04236A}"/>
              </a:ext>
            </a:extLst>
          </p:cNvPr>
          <p:cNvGrpSpPr/>
          <p:nvPr/>
        </p:nvGrpSpPr>
        <p:grpSpPr>
          <a:xfrm>
            <a:off x="838200" y="430619"/>
            <a:ext cx="12172950" cy="674281"/>
            <a:chOff x="926685" y="5509102"/>
            <a:chExt cx="12172950" cy="674281"/>
          </a:xfrm>
        </p:grpSpPr>
        <p:sp>
          <p:nvSpPr>
            <p:cNvPr id="3" name="AutoShape 55">
              <a:extLst>
                <a:ext uri="{FF2B5EF4-FFF2-40B4-BE49-F238E27FC236}">
                  <a16:creationId xmlns:a16="http://schemas.microsoft.com/office/drawing/2014/main" xmlns="" id="{918A33D5-40D8-5958-A685-D7B2ED830D70}"/>
                </a:ext>
              </a:extLst>
            </p:cNvPr>
            <p:cNvSpPr/>
            <p:nvPr/>
          </p:nvSpPr>
          <p:spPr>
            <a:xfrm>
              <a:off x="7079671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F4B0471B-0686-94AF-0887-87CFB8A7BE53}"/>
                </a:ext>
              </a:extLst>
            </p:cNvPr>
            <p:cNvGrpSpPr/>
            <p:nvPr/>
          </p:nvGrpSpPr>
          <p:grpSpPr>
            <a:xfrm>
              <a:off x="4780290" y="5509102"/>
              <a:ext cx="2382510" cy="490574"/>
              <a:chOff x="4345220" y="294903"/>
              <a:chExt cx="1588341" cy="327049"/>
            </a:xfrm>
          </p:grpSpPr>
          <p:sp>
            <p:nvSpPr>
              <p:cNvPr id="68" name="Freeform 25">
                <a:extLst>
                  <a:ext uri="{FF2B5EF4-FFF2-40B4-BE49-F238E27FC236}">
                    <a16:creationId xmlns:a16="http://schemas.microsoft.com/office/drawing/2014/main" xmlns="" id="{2A7858E0-6AC5-D9B6-E4F6-AAAF4D34B387}"/>
                  </a:ext>
                </a:extLst>
              </p:cNvPr>
              <p:cNvSpPr/>
              <p:nvPr/>
            </p:nvSpPr>
            <p:spPr>
              <a:xfrm>
                <a:off x="4396019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9" name="TextBox 27">
                <a:extLst>
                  <a:ext uri="{FF2B5EF4-FFF2-40B4-BE49-F238E27FC236}">
                    <a16:creationId xmlns:a16="http://schemas.microsoft.com/office/drawing/2014/main" xmlns="" id="{4B27FA7E-C060-A2B9-C318-486F012FC87E}"/>
                  </a:ext>
                </a:extLst>
              </p:cNvPr>
              <p:cNvSpPr txBox="1"/>
              <p:nvPr/>
            </p:nvSpPr>
            <p:spPr>
              <a:xfrm>
                <a:off x="4345220" y="335722"/>
                <a:ext cx="1588341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03. </a:t>
                </a:r>
                <a:r>
                  <a:rPr lang="ko-KR" alt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수행절차 및 방법</a:t>
                </a:r>
                <a:endParaRPr lang="en-US" sz="14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xmlns="" id="{99A8E3FA-2BBC-C587-C071-56DC1220D076}"/>
                </a:ext>
              </a:extLst>
            </p:cNvPr>
            <p:cNvGrpSpPr/>
            <p:nvPr/>
          </p:nvGrpSpPr>
          <p:grpSpPr>
            <a:xfrm>
              <a:off x="9153381" y="5585448"/>
              <a:ext cx="1532502" cy="335273"/>
              <a:chOff x="0" y="-64754"/>
              <a:chExt cx="2761338" cy="485050"/>
            </a:xfrm>
          </p:grpSpPr>
          <p:grpSp>
            <p:nvGrpSpPr>
              <p:cNvPr id="64" name="Group 34">
                <a:extLst>
                  <a:ext uri="{FF2B5EF4-FFF2-40B4-BE49-F238E27FC236}">
                    <a16:creationId xmlns:a16="http://schemas.microsoft.com/office/drawing/2014/main" xmlns="" id="{24EA36A8-0B81-C757-B559-652DBE880AD4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66" name="Freeform 35">
                  <a:extLst>
                    <a:ext uri="{FF2B5EF4-FFF2-40B4-BE49-F238E27FC236}">
                      <a16:creationId xmlns:a16="http://schemas.microsoft.com/office/drawing/2014/main" xmlns="" id="{E804248A-7470-3D65-10E9-9DDDF79B8E20}"/>
                    </a:ext>
                  </a:extLst>
                </p:cNvPr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7" name="Freeform 36">
                  <a:extLst>
                    <a:ext uri="{FF2B5EF4-FFF2-40B4-BE49-F238E27FC236}">
                      <a16:creationId xmlns:a16="http://schemas.microsoft.com/office/drawing/2014/main" xmlns="" id="{1911F078-EB87-E86C-8E9E-25B4E0D0E7B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65" name="TextBox 37">
                <a:extLst>
                  <a:ext uri="{FF2B5EF4-FFF2-40B4-BE49-F238E27FC236}">
                    <a16:creationId xmlns:a16="http://schemas.microsoft.com/office/drawing/2014/main" xmlns="" id="{119C3664-DC13-DD08-B086-D77BB1607CBC}"/>
                  </a:ext>
                </a:extLst>
              </p:cNvPr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xmlns="" id="{732D7365-EF30-FB7F-E229-8C48EE335F84}"/>
                </a:ext>
              </a:extLst>
            </p:cNvPr>
            <p:cNvGrpSpPr/>
            <p:nvPr/>
          </p:nvGrpSpPr>
          <p:grpSpPr>
            <a:xfrm>
              <a:off x="10935975" y="5585448"/>
              <a:ext cx="1515279" cy="335273"/>
              <a:chOff x="0" y="-64754"/>
              <a:chExt cx="2730305" cy="485050"/>
            </a:xfrm>
          </p:grpSpPr>
          <p:grpSp>
            <p:nvGrpSpPr>
              <p:cNvPr id="28" name="Group 39">
                <a:extLst>
                  <a:ext uri="{FF2B5EF4-FFF2-40B4-BE49-F238E27FC236}">
                    <a16:creationId xmlns:a16="http://schemas.microsoft.com/office/drawing/2014/main" xmlns="" id="{ADEE5E71-D387-3435-AC5E-E808CD28BDE2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30" name="Freeform 40">
                  <a:extLst>
                    <a:ext uri="{FF2B5EF4-FFF2-40B4-BE49-F238E27FC236}">
                      <a16:creationId xmlns:a16="http://schemas.microsoft.com/office/drawing/2014/main" xmlns="" id="{B9952178-AFD3-792E-3342-A2D65E552786}"/>
                    </a:ext>
                  </a:extLst>
                </p:cNvPr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1" name="Freeform 41">
                  <a:extLst>
                    <a:ext uri="{FF2B5EF4-FFF2-40B4-BE49-F238E27FC236}">
                      <a16:creationId xmlns:a16="http://schemas.microsoft.com/office/drawing/2014/main" xmlns="" id="{F2D471F5-528D-6A01-9A1F-7A59DDB710D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9" name="TextBox 42">
                <a:extLst>
                  <a:ext uri="{FF2B5EF4-FFF2-40B4-BE49-F238E27FC236}">
                    <a16:creationId xmlns:a16="http://schemas.microsoft.com/office/drawing/2014/main" xmlns="" id="{7E6DD8A2-E664-0AB9-995F-4B7C756D4202}"/>
                  </a:ext>
                </a:extLst>
              </p:cNvPr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4" name="AutoShape 56">
              <a:extLst>
                <a:ext uri="{FF2B5EF4-FFF2-40B4-BE49-F238E27FC236}">
                  <a16:creationId xmlns:a16="http://schemas.microsoft.com/office/drawing/2014/main" xmlns="" id="{3F112747-8C60-366D-F994-432178C122CA}"/>
                </a:ext>
              </a:extLst>
            </p:cNvPr>
            <p:cNvSpPr/>
            <p:nvPr/>
          </p:nvSpPr>
          <p:spPr>
            <a:xfrm>
              <a:off x="8906583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AutoShape 57">
              <a:extLst>
                <a:ext uri="{FF2B5EF4-FFF2-40B4-BE49-F238E27FC236}">
                  <a16:creationId xmlns:a16="http://schemas.microsoft.com/office/drawing/2014/main" xmlns="" id="{B3AFC873-D4D2-22DC-2E88-F74725A41A6C}"/>
                </a:ext>
              </a:extLst>
            </p:cNvPr>
            <p:cNvSpPr/>
            <p:nvPr/>
          </p:nvSpPr>
          <p:spPr>
            <a:xfrm>
              <a:off x="10689179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xmlns="" id="{63FB0D11-4266-C282-0FDB-7ED9017E4571}"/>
                </a:ext>
              </a:extLst>
            </p:cNvPr>
            <p:cNvSpPr/>
            <p:nvPr/>
          </p:nvSpPr>
          <p:spPr>
            <a:xfrm>
              <a:off x="926685" y="6176238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xmlns="" id="{EB337355-D0CC-F256-4E1D-4170420D4370}"/>
                </a:ext>
              </a:extLst>
            </p:cNvPr>
            <p:cNvGrpSpPr/>
            <p:nvPr/>
          </p:nvGrpSpPr>
          <p:grpSpPr>
            <a:xfrm>
              <a:off x="7358546" y="5587566"/>
              <a:ext cx="1533674" cy="333652"/>
              <a:chOff x="-4608730" y="-75091"/>
              <a:chExt cx="2763450" cy="482705"/>
            </a:xfrm>
          </p:grpSpPr>
          <p:sp>
            <p:nvSpPr>
              <p:cNvPr id="26" name="Freeform 30">
                <a:extLst>
                  <a:ext uri="{FF2B5EF4-FFF2-40B4-BE49-F238E27FC236}">
                    <a16:creationId xmlns:a16="http://schemas.microsoft.com/office/drawing/2014/main" xmlns="" id="{923FF235-532D-915D-DE5D-45938BF4F93F}"/>
                  </a:ext>
                </a:extLst>
              </p:cNvPr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32">
                <a:extLst>
                  <a:ext uri="{FF2B5EF4-FFF2-40B4-BE49-F238E27FC236}">
                    <a16:creationId xmlns:a16="http://schemas.microsoft.com/office/drawing/2014/main" xmlns="" id="{41E224DE-FBCE-7286-00B1-96CFDD05FAC1}"/>
                  </a:ext>
                </a:extLst>
              </p:cNvPr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8" name="Group 43">
              <a:extLst>
                <a:ext uri="{FF2B5EF4-FFF2-40B4-BE49-F238E27FC236}">
                  <a16:creationId xmlns:a16="http://schemas.microsoft.com/office/drawing/2014/main" xmlns="" id="{34359B7B-015D-0199-1B64-E04E7535AA0D}"/>
                </a:ext>
              </a:extLst>
            </p:cNvPr>
            <p:cNvGrpSpPr/>
            <p:nvPr/>
          </p:nvGrpSpPr>
          <p:grpSpPr>
            <a:xfrm>
              <a:off x="1272220" y="5587564"/>
              <a:ext cx="1508001" cy="333653"/>
              <a:chOff x="-4568336" y="-61692"/>
              <a:chExt cx="2717189" cy="482707"/>
            </a:xfrm>
          </p:grpSpPr>
          <p:sp>
            <p:nvSpPr>
              <p:cNvPr id="24" name="Freeform 45">
                <a:extLst>
                  <a:ext uri="{FF2B5EF4-FFF2-40B4-BE49-F238E27FC236}">
                    <a16:creationId xmlns:a16="http://schemas.microsoft.com/office/drawing/2014/main" xmlns="" id="{A6A4B306-B4A7-BEB6-632C-E3FF59AAE325}"/>
                  </a:ext>
                </a:extLst>
              </p:cNvPr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47">
                <a:extLst>
                  <a:ext uri="{FF2B5EF4-FFF2-40B4-BE49-F238E27FC236}">
                    <a16:creationId xmlns:a16="http://schemas.microsoft.com/office/drawing/2014/main" xmlns="" id="{B4E30E92-EFDA-24A2-E400-F9AFEF56227C}"/>
                  </a:ext>
                </a:extLst>
              </p:cNvPr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9" name="AutoShape 53">
              <a:extLst>
                <a:ext uri="{FF2B5EF4-FFF2-40B4-BE49-F238E27FC236}">
                  <a16:creationId xmlns:a16="http://schemas.microsoft.com/office/drawing/2014/main" xmlns="" id="{600A42B9-CB2F-5162-48AF-C174BE19D6EE}"/>
                </a:ext>
              </a:extLst>
            </p:cNvPr>
            <p:cNvSpPr/>
            <p:nvPr/>
          </p:nvSpPr>
          <p:spPr>
            <a:xfrm>
              <a:off x="4648200" y="5739540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AutoShape 54">
              <a:extLst>
                <a:ext uri="{FF2B5EF4-FFF2-40B4-BE49-F238E27FC236}">
                  <a16:creationId xmlns:a16="http://schemas.microsoft.com/office/drawing/2014/main" xmlns="" id="{D0B1AFBB-41C7-8715-90AE-601138DE5187}"/>
                </a:ext>
              </a:extLst>
            </p:cNvPr>
            <p:cNvSpPr/>
            <p:nvPr/>
          </p:nvSpPr>
          <p:spPr>
            <a:xfrm>
              <a:off x="2781317" y="5774115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67887CC3-08D4-9FA0-76DB-6165C235FF94}"/>
                </a:ext>
              </a:extLst>
            </p:cNvPr>
            <p:cNvGrpSpPr/>
            <p:nvPr/>
          </p:nvGrpSpPr>
          <p:grpSpPr>
            <a:xfrm>
              <a:off x="3048000" y="5587723"/>
              <a:ext cx="1551312" cy="333651"/>
              <a:chOff x="5535288" y="5587723"/>
              <a:chExt cx="1551312" cy="333651"/>
            </a:xfrm>
          </p:grpSpPr>
          <p:sp>
            <p:nvSpPr>
              <p:cNvPr id="22" name="Freeform 50">
                <a:extLst>
                  <a:ext uri="{FF2B5EF4-FFF2-40B4-BE49-F238E27FC236}">
                    <a16:creationId xmlns:a16="http://schemas.microsoft.com/office/drawing/2014/main" xmlns="" id="{20A81DC1-9E81-BD90-9204-465B793F426C}"/>
                  </a:ext>
                </a:extLst>
              </p:cNvPr>
              <p:cNvSpPr/>
              <p:nvPr/>
            </p:nvSpPr>
            <p:spPr>
              <a:xfrm>
                <a:off x="5535288" y="5587723"/>
                <a:ext cx="1551312" cy="333651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52">
                <a:extLst>
                  <a:ext uri="{FF2B5EF4-FFF2-40B4-BE49-F238E27FC236}">
                    <a16:creationId xmlns:a16="http://schemas.microsoft.com/office/drawing/2014/main" xmlns="" id="{A5189ECA-6449-783A-BE3C-7107F0FF3AA8}"/>
                  </a:ext>
                </a:extLst>
              </p:cNvPr>
              <p:cNvSpPr txBox="1"/>
              <p:nvPr/>
            </p:nvSpPr>
            <p:spPr>
              <a:xfrm>
                <a:off x="5662686" y="5695074"/>
                <a:ext cx="1268996" cy="1538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873665" y="3575196"/>
            <a:ext cx="8717589" cy="1055505"/>
          </a:xfrm>
          <a:custGeom>
            <a:avLst/>
            <a:gdLst/>
            <a:ahLst/>
            <a:cxnLst/>
            <a:rect l="l" t="t" r="r" b="b"/>
            <a:pathLst>
              <a:path w="11623453" h="1352210">
                <a:moveTo>
                  <a:pt x="0" y="0"/>
                </a:moveTo>
                <a:lnTo>
                  <a:pt x="11623453" y="0"/>
                </a:lnTo>
                <a:lnTo>
                  <a:pt x="11623453" y="1352211"/>
                </a:lnTo>
                <a:lnTo>
                  <a:pt x="0" y="135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77" r="-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3984412" y="2979386"/>
            <a:ext cx="2496094" cy="574255"/>
          </a:xfrm>
          <a:custGeom>
            <a:avLst/>
            <a:gdLst/>
            <a:ahLst/>
            <a:cxnLst/>
            <a:rect l="l" t="t" r="r" b="b"/>
            <a:pathLst>
              <a:path w="2199957" h="506125">
                <a:moveTo>
                  <a:pt x="0" y="0"/>
                </a:moveTo>
                <a:lnTo>
                  <a:pt x="2199957" y="0"/>
                </a:lnTo>
                <a:lnTo>
                  <a:pt x="2199957" y="506125"/>
                </a:lnTo>
                <a:lnTo>
                  <a:pt x="0" y="506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Freeform 8"/>
          <p:cNvSpPr/>
          <p:nvPr/>
        </p:nvSpPr>
        <p:spPr>
          <a:xfrm>
            <a:off x="6248784" y="6007476"/>
            <a:ext cx="1127060" cy="574854"/>
          </a:xfrm>
          <a:custGeom>
            <a:avLst/>
            <a:gdLst/>
            <a:ahLst/>
            <a:cxnLst/>
            <a:rect l="l" t="t" r="r" b="b"/>
            <a:pathLst>
              <a:path w="1502747" h="766472">
                <a:moveTo>
                  <a:pt x="0" y="0"/>
                </a:moveTo>
                <a:lnTo>
                  <a:pt x="1502748" y="0"/>
                </a:lnTo>
                <a:lnTo>
                  <a:pt x="1502748" y="766472"/>
                </a:lnTo>
                <a:lnTo>
                  <a:pt x="0" y="766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537" b="-1038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3089075" y="6007476"/>
            <a:ext cx="1525574" cy="574854"/>
          </a:xfrm>
          <a:custGeom>
            <a:avLst/>
            <a:gdLst/>
            <a:ahLst/>
            <a:cxnLst/>
            <a:rect l="l" t="t" r="r" b="b"/>
            <a:pathLst>
              <a:path w="2034098" h="766472">
                <a:moveTo>
                  <a:pt x="0" y="0"/>
                </a:moveTo>
                <a:lnTo>
                  <a:pt x="2034099" y="0"/>
                </a:lnTo>
                <a:lnTo>
                  <a:pt x="2034099" y="766472"/>
                </a:lnTo>
                <a:lnTo>
                  <a:pt x="0" y="766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4614650" y="6007476"/>
            <a:ext cx="1634135" cy="574854"/>
          </a:xfrm>
          <a:custGeom>
            <a:avLst/>
            <a:gdLst/>
            <a:ahLst/>
            <a:cxnLst/>
            <a:rect l="l" t="t" r="r" b="b"/>
            <a:pathLst>
              <a:path w="2178847" h="766472">
                <a:moveTo>
                  <a:pt x="0" y="0"/>
                </a:moveTo>
                <a:lnTo>
                  <a:pt x="2178846" y="0"/>
                </a:lnTo>
                <a:lnTo>
                  <a:pt x="2178846" y="766472"/>
                </a:lnTo>
                <a:lnTo>
                  <a:pt x="0" y="766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Freeform 11"/>
          <p:cNvSpPr/>
          <p:nvPr/>
        </p:nvSpPr>
        <p:spPr>
          <a:xfrm>
            <a:off x="4234272" y="7777791"/>
            <a:ext cx="2184445" cy="574854"/>
          </a:xfrm>
          <a:custGeom>
            <a:avLst/>
            <a:gdLst/>
            <a:ahLst/>
            <a:cxnLst/>
            <a:rect l="l" t="t" r="r" b="b"/>
            <a:pathLst>
              <a:path w="2912593" h="766472">
                <a:moveTo>
                  <a:pt x="0" y="0"/>
                </a:moveTo>
                <a:lnTo>
                  <a:pt x="2912592" y="0"/>
                </a:lnTo>
                <a:lnTo>
                  <a:pt x="2912592" y="766471"/>
                </a:lnTo>
                <a:lnTo>
                  <a:pt x="0" y="7664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AutoShape 12"/>
          <p:cNvSpPr/>
          <p:nvPr/>
        </p:nvSpPr>
        <p:spPr>
          <a:xfrm>
            <a:off x="873665" y="5342945"/>
            <a:ext cx="12172950" cy="1616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873665" y="8470337"/>
            <a:ext cx="8717590" cy="508940"/>
          </a:xfrm>
          <a:custGeom>
            <a:avLst/>
            <a:gdLst/>
            <a:ahLst/>
            <a:cxnLst/>
            <a:rect l="l" t="t" r="r" b="b"/>
            <a:pathLst>
              <a:path w="11623453" h="678587">
                <a:moveTo>
                  <a:pt x="0" y="0"/>
                </a:moveTo>
                <a:lnTo>
                  <a:pt x="11623453" y="0"/>
                </a:lnTo>
                <a:lnTo>
                  <a:pt x="11623453" y="678586"/>
                </a:lnTo>
                <a:lnTo>
                  <a:pt x="0" y="6785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7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9" name="Freeform 49"/>
          <p:cNvSpPr/>
          <p:nvPr/>
        </p:nvSpPr>
        <p:spPr>
          <a:xfrm>
            <a:off x="873665" y="6694545"/>
            <a:ext cx="8717590" cy="601913"/>
          </a:xfrm>
          <a:custGeom>
            <a:avLst/>
            <a:gdLst/>
            <a:ahLst/>
            <a:cxnLst/>
            <a:rect l="l" t="t" r="r" b="b"/>
            <a:pathLst>
              <a:path w="11623453" h="802550">
                <a:moveTo>
                  <a:pt x="0" y="0"/>
                </a:moveTo>
                <a:lnTo>
                  <a:pt x="11623453" y="0"/>
                </a:lnTo>
                <a:lnTo>
                  <a:pt x="11623453" y="802550"/>
                </a:lnTo>
                <a:lnTo>
                  <a:pt x="0" y="8025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2" name="TextBox 52"/>
          <p:cNvSpPr txBox="1"/>
          <p:nvPr/>
        </p:nvSpPr>
        <p:spPr>
          <a:xfrm>
            <a:off x="10156691" y="6138964"/>
            <a:ext cx="2669105" cy="3047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6"/>
              </a:lnSpc>
              <a:spcBef>
                <a:spcPct val="0"/>
              </a:spcBef>
            </a:pPr>
            <a:endParaRPr sz="14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Product_Name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제품</a:t>
            </a:r>
            <a:r>
              <a:rPr lang="ko-KR" alt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명</a:t>
            </a: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Price: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제품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가격</a:t>
            </a: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Rating: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개별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리뷰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평점</a:t>
            </a: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Date: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리뷰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작성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날짜</a:t>
            </a: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Option: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제품의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종류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또는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선택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옵션</a:t>
            </a: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Content: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실제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리뷰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내용</a:t>
            </a: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Situation_tag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선물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받은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상황</a:t>
            </a: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Person_tag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선물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준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사람</a:t>
            </a: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298"/>
              </a:lnSpc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0151611" y="3461177"/>
            <a:ext cx="2440672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"/>
              </a:lnSpc>
              <a:spcBef>
                <a:spcPct val="0"/>
              </a:spcBef>
            </a:pPr>
            <a:endParaRPr sz="14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7"/>
              </a:lnSpc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Date: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블로그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포스팅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날짜</a:t>
            </a: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7"/>
              </a:lnSpc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7"/>
              </a:lnSpc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address :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블로그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Url</a:t>
            </a: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7"/>
              </a:lnSpc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7"/>
              </a:lnSpc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Content: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블로그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내용</a:t>
            </a: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7"/>
              </a:lnSpc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86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8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9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91" name="TextBox 58"/>
          <p:cNvSpPr txBox="1"/>
          <p:nvPr/>
        </p:nvSpPr>
        <p:spPr>
          <a:xfrm>
            <a:off x="1064437" y="1845421"/>
            <a:ext cx="781191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구성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3C0A8FF5-F5DB-CCC2-A8DE-2BAC5254013C}"/>
              </a:ext>
            </a:extLst>
          </p:cNvPr>
          <p:cNvGrpSpPr/>
          <p:nvPr/>
        </p:nvGrpSpPr>
        <p:grpSpPr>
          <a:xfrm>
            <a:off x="838200" y="430619"/>
            <a:ext cx="12172950" cy="674281"/>
            <a:chOff x="926685" y="5509102"/>
            <a:chExt cx="12172950" cy="674281"/>
          </a:xfrm>
        </p:grpSpPr>
        <p:sp>
          <p:nvSpPr>
            <p:cNvPr id="3" name="AutoShape 55">
              <a:extLst>
                <a:ext uri="{FF2B5EF4-FFF2-40B4-BE49-F238E27FC236}">
                  <a16:creationId xmlns:a16="http://schemas.microsoft.com/office/drawing/2014/main" xmlns="" id="{DACC8372-E140-2EFB-C559-A0A34A305AF3}"/>
                </a:ext>
              </a:extLst>
            </p:cNvPr>
            <p:cNvSpPr/>
            <p:nvPr/>
          </p:nvSpPr>
          <p:spPr>
            <a:xfrm>
              <a:off x="7079671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8AE8CE23-0A77-8F5D-3081-79C1801E6533}"/>
                </a:ext>
              </a:extLst>
            </p:cNvPr>
            <p:cNvGrpSpPr/>
            <p:nvPr/>
          </p:nvGrpSpPr>
          <p:grpSpPr>
            <a:xfrm>
              <a:off x="4780290" y="5509102"/>
              <a:ext cx="2382510" cy="490574"/>
              <a:chOff x="4345220" y="294903"/>
              <a:chExt cx="1588341" cy="327049"/>
            </a:xfrm>
          </p:grpSpPr>
          <p:sp>
            <p:nvSpPr>
              <p:cNvPr id="37" name="Freeform 25">
                <a:extLst>
                  <a:ext uri="{FF2B5EF4-FFF2-40B4-BE49-F238E27FC236}">
                    <a16:creationId xmlns:a16="http://schemas.microsoft.com/office/drawing/2014/main" xmlns="" id="{831784C8-C2CE-DB0C-B635-9A8944C07133}"/>
                  </a:ext>
                </a:extLst>
              </p:cNvPr>
              <p:cNvSpPr/>
              <p:nvPr/>
            </p:nvSpPr>
            <p:spPr>
              <a:xfrm>
                <a:off x="4396019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27">
                <a:extLst>
                  <a:ext uri="{FF2B5EF4-FFF2-40B4-BE49-F238E27FC236}">
                    <a16:creationId xmlns:a16="http://schemas.microsoft.com/office/drawing/2014/main" xmlns="" id="{548F557F-DDB3-5577-05DA-A2C5A84CBBEA}"/>
                  </a:ext>
                </a:extLst>
              </p:cNvPr>
              <p:cNvSpPr txBox="1"/>
              <p:nvPr/>
            </p:nvSpPr>
            <p:spPr>
              <a:xfrm>
                <a:off x="4345220" y="335722"/>
                <a:ext cx="1588341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03. </a:t>
                </a:r>
                <a:r>
                  <a:rPr lang="ko-KR" alt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수행절차 및 방법</a:t>
                </a:r>
                <a:endParaRPr lang="en-US" sz="14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7" name="Group 33">
              <a:extLst>
                <a:ext uri="{FF2B5EF4-FFF2-40B4-BE49-F238E27FC236}">
                  <a16:creationId xmlns:a16="http://schemas.microsoft.com/office/drawing/2014/main" xmlns="" id="{F5150ACD-AB3E-1DDC-C83A-4FBB2CA5801B}"/>
                </a:ext>
              </a:extLst>
            </p:cNvPr>
            <p:cNvGrpSpPr/>
            <p:nvPr/>
          </p:nvGrpSpPr>
          <p:grpSpPr>
            <a:xfrm>
              <a:off x="9153381" y="5585448"/>
              <a:ext cx="1532502" cy="335273"/>
              <a:chOff x="0" y="-64754"/>
              <a:chExt cx="2761338" cy="485050"/>
            </a:xfrm>
          </p:grpSpPr>
          <p:grpSp>
            <p:nvGrpSpPr>
              <p:cNvPr id="33" name="Group 34">
                <a:extLst>
                  <a:ext uri="{FF2B5EF4-FFF2-40B4-BE49-F238E27FC236}">
                    <a16:creationId xmlns:a16="http://schemas.microsoft.com/office/drawing/2014/main" xmlns="" id="{0A1BD316-C65E-B609-ADFD-6F3A99B47C95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35" name="Freeform 35">
                  <a:extLst>
                    <a:ext uri="{FF2B5EF4-FFF2-40B4-BE49-F238E27FC236}">
                      <a16:creationId xmlns:a16="http://schemas.microsoft.com/office/drawing/2014/main" xmlns="" id="{D6B1AC1F-8371-052A-67A8-963E71F1EAC0}"/>
                    </a:ext>
                  </a:extLst>
                </p:cNvPr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6" name="Freeform 36">
                  <a:extLst>
                    <a:ext uri="{FF2B5EF4-FFF2-40B4-BE49-F238E27FC236}">
                      <a16:creationId xmlns:a16="http://schemas.microsoft.com/office/drawing/2014/main" xmlns="" id="{AA1B8090-3311-B7B9-C170-995E1A91A71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4" name="TextBox 37">
                <a:extLst>
                  <a:ext uri="{FF2B5EF4-FFF2-40B4-BE49-F238E27FC236}">
                    <a16:creationId xmlns:a16="http://schemas.microsoft.com/office/drawing/2014/main" xmlns="" id="{A4D986F8-4E68-8DBE-13F8-55A4D4C63934}"/>
                  </a:ext>
                </a:extLst>
              </p:cNvPr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4" name="Group 38">
              <a:extLst>
                <a:ext uri="{FF2B5EF4-FFF2-40B4-BE49-F238E27FC236}">
                  <a16:creationId xmlns:a16="http://schemas.microsoft.com/office/drawing/2014/main" xmlns="" id="{61259DBC-B69F-9865-7DC1-C6CCE75094DC}"/>
                </a:ext>
              </a:extLst>
            </p:cNvPr>
            <p:cNvGrpSpPr/>
            <p:nvPr/>
          </p:nvGrpSpPr>
          <p:grpSpPr>
            <a:xfrm>
              <a:off x="10935975" y="5585448"/>
              <a:ext cx="1515279" cy="335273"/>
              <a:chOff x="0" y="-64754"/>
              <a:chExt cx="2730305" cy="485050"/>
            </a:xfrm>
          </p:grpSpPr>
          <p:grpSp>
            <p:nvGrpSpPr>
              <p:cNvPr id="29" name="Group 39">
                <a:extLst>
                  <a:ext uri="{FF2B5EF4-FFF2-40B4-BE49-F238E27FC236}">
                    <a16:creationId xmlns:a16="http://schemas.microsoft.com/office/drawing/2014/main" xmlns="" id="{5BF0D837-43E4-6536-9C48-773B46D4BDE3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31" name="Freeform 40">
                  <a:extLst>
                    <a:ext uri="{FF2B5EF4-FFF2-40B4-BE49-F238E27FC236}">
                      <a16:creationId xmlns:a16="http://schemas.microsoft.com/office/drawing/2014/main" xmlns="" id="{4C270162-689A-69EB-C5B5-0DCF08F28F26}"/>
                    </a:ext>
                  </a:extLst>
                </p:cNvPr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2" name="Freeform 41">
                  <a:extLst>
                    <a:ext uri="{FF2B5EF4-FFF2-40B4-BE49-F238E27FC236}">
                      <a16:creationId xmlns:a16="http://schemas.microsoft.com/office/drawing/2014/main" xmlns="" id="{C2F7EC89-D4F0-3BF3-0014-C477433D12E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0" name="TextBox 42">
                <a:extLst>
                  <a:ext uri="{FF2B5EF4-FFF2-40B4-BE49-F238E27FC236}">
                    <a16:creationId xmlns:a16="http://schemas.microsoft.com/office/drawing/2014/main" xmlns="" id="{1A4700E2-574B-5370-938A-3E2ECF6608D5}"/>
                  </a:ext>
                </a:extLst>
              </p:cNvPr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5" name="AutoShape 56">
              <a:extLst>
                <a:ext uri="{FF2B5EF4-FFF2-40B4-BE49-F238E27FC236}">
                  <a16:creationId xmlns:a16="http://schemas.microsoft.com/office/drawing/2014/main" xmlns="" id="{E5FAB1E2-4D6B-09D1-3B14-C62BDEF8D262}"/>
                </a:ext>
              </a:extLst>
            </p:cNvPr>
            <p:cNvSpPr/>
            <p:nvPr/>
          </p:nvSpPr>
          <p:spPr>
            <a:xfrm>
              <a:off x="8906583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AutoShape 57">
              <a:extLst>
                <a:ext uri="{FF2B5EF4-FFF2-40B4-BE49-F238E27FC236}">
                  <a16:creationId xmlns:a16="http://schemas.microsoft.com/office/drawing/2014/main" xmlns="" id="{21B72146-D49A-5B33-E072-8B7FEDB98AA7}"/>
                </a:ext>
              </a:extLst>
            </p:cNvPr>
            <p:cNvSpPr/>
            <p:nvPr/>
          </p:nvSpPr>
          <p:spPr>
            <a:xfrm>
              <a:off x="10689179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xmlns="" id="{B7C1F4F3-7E43-5347-C7D7-A70F5F350DBF}"/>
                </a:ext>
              </a:extLst>
            </p:cNvPr>
            <p:cNvSpPr/>
            <p:nvPr/>
          </p:nvSpPr>
          <p:spPr>
            <a:xfrm>
              <a:off x="926685" y="6176238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" name="Group 28">
              <a:extLst>
                <a:ext uri="{FF2B5EF4-FFF2-40B4-BE49-F238E27FC236}">
                  <a16:creationId xmlns:a16="http://schemas.microsoft.com/office/drawing/2014/main" xmlns="" id="{078F7F7B-497B-CFEC-7B70-02ABDA7FC345}"/>
                </a:ext>
              </a:extLst>
            </p:cNvPr>
            <p:cNvGrpSpPr/>
            <p:nvPr/>
          </p:nvGrpSpPr>
          <p:grpSpPr>
            <a:xfrm>
              <a:off x="7358546" y="5587566"/>
              <a:ext cx="1533674" cy="333652"/>
              <a:chOff x="-4608730" y="-75091"/>
              <a:chExt cx="2763450" cy="482705"/>
            </a:xfrm>
          </p:grpSpPr>
          <p:sp>
            <p:nvSpPr>
              <p:cNvPr id="27" name="Freeform 30">
                <a:extLst>
                  <a:ext uri="{FF2B5EF4-FFF2-40B4-BE49-F238E27FC236}">
                    <a16:creationId xmlns:a16="http://schemas.microsoft.com/office/drawing/2014/main" xmlns="" id="{E05B0A6A-71C1-AA90-F46B-1B008AADE983}"/>
                  </a:ext>
                </a:extLst>
              </p:cNvPr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32">
                <a:extLst>
                  <a:ext uri="{FF2B5EF4-FFF2-40B4-BE49-F238E27FC236}">
                    <a16:creationId xmlns:a16="http://schemas.microsoft.com/office/drawing/2014/main" xmlns="" id="{2BC580AA-0634-DD9C-B1F9-D524A8A6037F}"/>
                  </a:ext>
                </a:extLst>
              </p:cNvPr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xmlns="" id="{8C3E3BEE-4E20-0DAA-3F90-FA8B0932FB04}"/>
                </a:ext>
              </a:extLst>
            </p:cNvPr>
            <p:cNvGrpSpPr/>
            <p:nvPr/>
          </p:nvGrpSpPr>
          <p:grpSpPr>
            <a:xfrm>
              <a:off x="1272220" y="5587564"/>
              <a:ext cx="1508001" cy="333653"/>
              <a:chOff x="-4568336" y="-61692"/>
              <a:chExt cx="2717189" cy="482707"/>
            </a:xfrm>
          </p:grpSpPr>
          <p:sp>
            <p:nvSpPr>
              <p:cNvPr id="25" name="Freeform 45">
                <a:extLst>
                  <a:ext uri="{FF2B5EF4-FFF2-40B4-BE49-F238E27FC236}">
                    <a16:creationId xmlns:a16="http://schemas.microsoft.com/office/drawing/2014/main" xmlns="" id="{608B1DC9-9530-EDF9-4B66-5A5843059382}"/>
                  </a:ext>
                </a:extLst>
              </p:cNvPr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47">
                <a:extLst>
                  <a:ext uri="{FF2B5EF4-FFF2-40B4-BE49-F238E27FC236}">
                    <a16:creationId xmlns:a16="http://schemas.microsoft.com/office/drawing/2014/main" xmlns="" id="{2D430C59-DE4D-BF05-C8B1-EB58DC5869FB}"/>
                  </a:ext>
                </a:extLst>
              </p:cNvPr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20" name="AutoShape 53">
              <a:extLst>
                <a:ext uri="{FF2B5EF4-FFF2-40B4-BE49-F238E27FC236}">
                  <a16:creationId xmlns:a16="http://schemas.microsoft.com/office/drawing/2014/main" xmlns="" id="{0CB5075C-7352-E193-E89C-CC73188D6D04}"/>
                </a:ext>
              </a:extLst>
            </p:cNvPr>
            <p:cNvSpPr/>
            <p:nvPr/>
          </p:nvSpPr>
          <p:spPr>
            <a:xfrm>
              <a:off x="4648200" y="5739540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AutoShape 54">
              <a:extLst>
                <a:ext uri="{FF2B5EF4-FFF2-40B4-BE49-F238E27FC236}">
                  <a16:creationId xmlns:a16="http://schemas.microsoft.com/office/drawing/2014/main" xmlns="" id="{8B4A84B8-B4F7-A21F-4662-022186F979B3}"/>
                </a:ext>
              </a:extLst>
            </p:cNvPr>
            <p:cNvSpPr/>
            <p:nvPr/>
          </p:nvSpPr>
          <p:spPr>
            <a:xfrm>
              <a:off x="2781317" y="5774115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43330EFB-2B0B-3302-614A-D4B75E592FA8}"/>
                </a:ext>
              </a:extLst>
            </p:cNvPr>
            <p:cNvGrpSpPr/>
            <p:nvPr/>
          </p:nvGrpSpPr>
          <p:grpSpPr>
            <a:xfrm>
              <a:off x="3048000" y="5587723"/>
              <a:ext cx="1551312" cy="333651"/>
              <a:chOff x="5535288" y="5587723"/>
              <a:chExt cx="1551312" cy="333651"/>
            </a:xfrm>
          </p:grpSpPr>
          <p:sp>
            <p:nvSpPr>
              <p:cNvPr id="23" name="Freeform 50">
                <a:extLst>
                  <a:ext uri="{FF2B5EF4-FFF2-40B4-BE49-F238E27FC236}">
                    <a16:creationId xmlns:a16="http://schemas.microsoft.com/office/drawing/2014/main" xmlns="" id="{5F272986-1D80-DC40-A9D7-A2F36C3220EA}"/>
                  </a:ext>
                </a:extLst>
              </p:cNvPr>
              <p:cNvSpPr/>
              <p:nvPr/>
            </p:nvSpPr>
            <p:spPr>
              <a:xfrm>
                <a:off x="5535288" y="5587723"/>
                <a:ext cx="1551312" cy="333651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52">
                <a:extLst>
                  <a:ext uri="{FF2B5EF4-FFF2-40B4-BE49-F238E27FC236}">
                    <a16:creationId xmlns:a16="http://schemas.microsoft.com/office/drawing/2014/main" xmlns="" id="{C10F6593-9B6E-BFD5-3414-90824BD89143}"/>
                  </a:ext>
                </a:extLst>
              </p:cNvPr>
              <p:cNvSpPr txBox="1"/>
              <p:nvPr/>
            </p:nvSpPr>
            <p:spPr>
              <a:xfrm>
                <a:off x="5662686" y="5695074"/>
                <a:ext cx="1268996" cy="1538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5696715" y="2676418"/>
            <a:ext cx="6276399" cy="3076682"/>
          </a:xfrm>
          <a:custGeom>
            <a:avLst/>
            <a:gdLst/>
            <a:ahLst/>
            <a:cxnLst/>
            <a:rect l="l" t="t" r="r" b="b"/>
            <a:pathLst>
              <a:path w="7436761" h="3972502">
                <a:moveTo>
                  <a:pt x="0" y="0"/>
                </a:moveTo>
                <a:lnTo>
                  <a:pt x="7436761" y="0"/>
                </a:lnTo>
                <a:lnTo>
                  <a:pt x="7436761" y="3972502"/>
                </a:lnTo>
                <a:lnTo>
                  <a:pt x="0" y="3972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5" t="-443" r="-279" b="-443"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862293"/>
              </p:ext>
            </p:extLst>
          </p:nvPr>
        </p:nvGraphicFramePr>
        <p:xfrm>
          <a:off x="857824" y="5981700"/>
          <a:ext cx="12188791" cy="2900363"/>
        </p:xfrm>
        <a:graphic>
          <a:graphicData uri="http://schemas.openxmlformats.org/drawingml/2006/table">
            <a:tbl>
              <a:tblPr/>
              <a:tblGrid>
                <a:gridCol w="19952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935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0906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500" b="1" dirty="0" err="1">
                          <a:solidFill>
                            <a:srgbClr val="000000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원본</a:t>
                      </a: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000000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텍스트</a:t>
                      </a: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000000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데이터</a:t>
                      </a:r>
                      <a:endParaRPr lang="en-US" sz="800" b="1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3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요즘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커피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대신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마누카허니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꿀차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타서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마시기도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하고요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. 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제가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애정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하는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아임힐링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엔젯허니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마누카꿀은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뉴질랜드산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 백 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프로이기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 </a:t>
                      </a:r>
                      <a:r>
                        <a:rPr lang="en-US" sz="13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때문이에요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.</a:t>
                      </a:r>
                      <a:endParaRPr lang="en-US" sz="1300" dirty="0"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</a:endParaRPr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9564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kiwi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 </a:t>
                      </a:r>
                      <a:endParaRPr lang="en-US" sz="800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['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요즘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커피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대신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마누카허니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'/'꿀'/'차'/'타'/ 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마시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 /'요'/'제'/ 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애정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 / 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아임힐링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엔젯허니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마누카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'/'꿀'/ / 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뉴질랜드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'/'산'/'백'/'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프로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 / 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에요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']</a:t>
                      </a:r>
                      <a:endParaRPr lang="en-US" sz="1200" dirty="0"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</a:endParaRPr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9564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500" b="1" i="0" dirty="0" err="1">
                          <a:solidFill>
                            <a:srgbClr val="000000"/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bareun</a:t>
                      </a:r>
                      <a:endParaRPr lang="en-US" sz="800" b="1" i="0" dirty="0"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['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요즘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커피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대신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마누카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'/'허'/'니'/'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꿀차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'/'타'/'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아서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마시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'/'기'/'도'/'하'/'고'/'요'/ '.'/'제'/'가'/'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애정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'/'하'/'는'/'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아임힐링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엔젯허니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마누카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'/'꿀'/'은'/'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뉴질랜드산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'/'백'/'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프로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 '이'/'기'/'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때문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'/'이'/'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에요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나눔스퀘어라운드OTF Light" panose="020B0600000101010101" pitchFamily="34" charset="-127"/>
                          <a:ea typeface="나눔스퀘어라운드OTF Light" panose="020B0600000101010101" pitchFamily="34" charset="-127"/>
                        </a:rPr>
                        <a:t>'/'.']</a:t>
                      </a:r>
                      <a:endParaRPr lang="en-US" sz="800" dirty="0">
                        <a:latin typeface="나눔스퀘어라운드OTF Light" panose="020B0600000101010101" pitchFamily="34" charset="-127"/>
                        <a:ea typeface="나눔스퀘어라운드OTF Light" panose="020B0600000101010101" pitchFamily="34" charset="-127"/>
                      </a:endParaRPr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6" name="그룹 75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77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79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0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82" name="TextBox 58"/>
          <p:cNvSpPr txBox="1"/>
          <p:nvPr/>
        </p:nvSpPr>
        <p:spPr>
          <a:xfrm>
            <a:off x="1064437" y="1845421"/>
            <a:ext cx="434576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형태소 분석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AFBCC022-9AF7-33FC-0C6C-359775458E42}"/>
              </a:ext>
            </a:extLst>
          </p:cNvPr>
          <p:cNvGrpSpPr/>
          <p:nvPr/>
        </p:nvGrpSpPr>
        <p:grpSpPr>
          <a:xfrm>
            <a:off x="838200" y="430619"/>
            <a:ext cx="12172950" cy="674281"/>
            <a:chOff x="926685" y="5509102"/>
            <a:chExt cx="12172950" cy="674281"/>
          </a:xfrm>
        </p:grpSpPr>
        <p:sp>
          <p:nvSpPr>
            <p:cNvPr id="3" name="AutoShape 55">
              <a:extLst>
                <a:ext uri="{FF2B5EF4-FFF2-40B4-BE49-F238E27FC236}">
                  <a16:creationId xmlns:a16="http://schemas.microsoft.com/office/drawing/2014/main" xmlns="" id="{AA8B3843-5DE3-2BBD-9E0F-5A0A6AEAD268}"/>
                </a:ext>
              </a:extLst>
            </p:cNvPr>
            <p:cNvSpPr/>
            <p:nvPr/>
          </p:nvSpPr>
          <p:spPr>
            <a:xfrm>
              <a:off x="7079671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ECE05B40-580B-BEAC-68C3-63A8BBFC1C98}"/>
                </a:ext>
              </a:extLst>
            </p:cNvPr>
            <p:cNvGrpSpPr/>
            <p:nvPr/>
          </p:nvGrpSpPr>
          <p:grpSpPr>
            <a:xfrm>
              <a:off x="4780290" y="5509102"/>
              <a:ext cx="2382510" cy="490574"/>
              <a:chOff x="4345220" y="294903"/>
              <a:chExt cx="1588341" cy="327049"/>
            </a:xfrm>
          </p:grpSpPr>
          <p:sp>
            <p:nvSpPr>
              <p:cNvPr id="31" name="Freeform 25">
                <a:extLst>
                  <a:ext uri="{FF2B5EF4-FFF2-40B4-BE49-F238E27FC236}">
                    <a16:creationId xmlns:a16="http://schemas.microsoft.com/office/drawing/2014/main" xmlns="" id="{211AA0CE-A463-3CB8-3698-C5F88B016EE0}"/>
                  </a:ext>
                </a:extLst>
              </p:cNvPr>
              <p:cNvSpPr/>
              <p:nvPr/>
            </p:nvSpPr>
            <p:spPr>
              <a:xfrm>
                <a:off x="4396019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27">
                <a:extLst>
                  <a:ext uri="{FF2B5EF4-FFF2-40B4-BE49-F238E27FC236}">
                    <a16:creationId xmlns:a16="http://schemas.microsoft.com/office/drawing/2014/main" xmlns="" id="{10F47DB1-1237-1E0C-EF21-360AABDCB517}"/>
                  </a:ext>
                </a:extLst>
              </p:cNvPr>
              <p:cNvSpPr txBox="1"/>
              <p:nvPr/>
            </p:nvSpPr>
            <p:spPr>
              <a:xfrm>
                <a:off x="4345220" y="335722"/>
                <a:ext cx="1588341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03. </a:t>
                </a:r>
                <a:r>
                  <a:rPr lang="ko-KR" alt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수행절차 및 방법</a:t>
                </a:r>
                <a:endParaRPr lang="en-US" sz="14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7" name="Group 33">
              <a:extLst>
                <a:ext uri="{FF2B5EF4-FFF2-40B4-BE49-F238E27FC236}">
                  <a16:creationId xmlns:a16="http://schemas.microsoft.com/office/drawing/2014/main" xmlns="" id="{80569DF9-A45D-488B-922F-90093CD721F0}"/>
                </a:ext>
              </a:extLst>
            </p:cNvPr>
            <p:cNvGrpSpPr/>
            <p:nvPr/>
          </p:nvGrpSpPr>
          <p:grpSpPr>
            <a:xfrm>
              <a:off x="9153381" y="5585448"/>
              <a:ext cx="1532502" cy="335273"/>
              <a:chOff x="0" y="-64754"/>
              <a:chExt cx="2761338" cy="485050"/>
            </a:xfrm>
          </p:grpSpPr>
          <p:grpSp>
            <p:nvGrpSpPr>
              <p:cNvPr id="27" name="Group 34">
                <a:extLst>
                  <a:ext uri="{FF2B5EF4-FFF2-40B4-BE49-F238E27FC236}">
                    <a16:creationId xmlns:a16="http://schemas.microsoft.com/office/drawing/2014/main" xmlns="" id="{B146F979-3381-87BE-E01D-16BB7398E975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29" name="Freeform 35">
                  <a:extLst>
                    <a:ext uri="{FF2B5EF4-FFF2-40B4-BE49-F238E27FC236}">
                      <a16:creationId xmlns:a16="http://schemas.microsoft.com/office/drawing/2014/main" xmlns="" id="{F204F19D-BB37-137C-7910-E5C4B3AE2AE2}"/>
                    </a:ext>
                  </a:extLst>
                </p:cNvPr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0" name="Freeform 36">
                  <a:extLst>
                    <a:ext uri="{FF2B5EF4-FFF2-40B4-BE49-F238E27FC236}">
                      <a16:creationId xmlns:a16="http://schemas.microsoft.com/office/drawing/2014/main" xmlns="" id="{2A429E03-6AB8-2279-F983-BB488FDB630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8" name="TextBox 37">
                <a:extLst>
                  <a:ext uri="{FF2B5EF4-FFF2-40B4-BE49-F238E27FC236}">
                    <a16:creationId xmlns:a16="http://schemas.microsoft.com/office/drawing/2014/main" xmlns="" id="{4D493F12-46D6-C97C-8693-12A9114F0B3C}"/>
                  </a:ext>
                </a:extLst>
              </p:cNvPr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" name="Group 38">
              <a:extLst>
                <a:ext uri="{FF2B5EF4-FFF2-40B4-BE49-F238E27FC236}">
                  <a16:creationId xmlns:a16="http://schemas.microsoft.com/office/drawing/2014/main" xmlns="" id="{DBEE0C17-F57E-9067-302C-CE4BEF167AF9}"/>
                </a:ext>
              </a:extLst>
            </p:cNvPr>
            <p:cNvGrpSpPr/>
            <p:nvPr/>
          </p:nvGrpSpPr>
          <p:grpSpPr>
            <a:xfrm>
              <a:off x="10935975" y="5585448"/>
              <a:ext cx="1515279" cy="335273"/>
              <a:chOff x="0" y="-64754"/>
              <a:chExt cx="2730305" cy="485050"/>
            </a:xfrm>
          </p:grpSpPr>
          <p:grpSp>
            <p:nvGrpSpPr>
              <p:cNvPr id="23" name="Group 39">
                <a:extLst>
                  <a:ext uri="{FF2B5EF4-FFF2-40B4-BE49-F238E27FC236}">
                    <a16:creationId xmlns:a16="http://schemas.microsoft.com/office/drawing/2014/main" xmlns="" id="{7523089D-4D66-C4A2-F6FB-FDEE49B7CFDC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25" name="Freeform 40">
                  <a:extLst>
                    <a:ext uri="{FF2B5EF4-FFF2-40B4-BE49-F238E27FC236}">
                      <a16:creationId xmlns:a16="http://schemas.microsoft.com/office/drawing/2014/main" xmlns="" id="{6AEA313C-FA69-E53F-A4AD-6133335D7201}"/>
                    </a:ext>
                  </a:extLst>
                </p:cNvPr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6" name="Freeform 41">
                  <a:extLst>
                    <a:ext uri="{FF2B5EF4-FFF2-40B4-BE49-F238E27FC236}">
                      <a16:creationId xmlns:a16="http://schemas.microsoft.com/office/drawing/2014/main" xmlns="" id="{08BF02C1-331F-2D31-5101-3914F3600D7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4" name="TextBox 42">
                <a:extLst>
                  <a:ext uri="{FF2B5EF4-FFF2-40B4-BE49-F238E27FC236}">
                    <a16:creationId xmlns:a16="http://schemas.microsoft.com/office/drawing/2014/main" xmlns="" id="{4896D394-07B4-BFC6-9A7C-E515C92CC15E}"/>
                  </a:ext>
                </a:extLst>
              </p:cNvPr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" name="AutoShape 56">
              <a:extLst>
                <a:ext uri="{FF2B5EF4-FFF2-40B4-BE49-F238E27FC236}">
                  <a16:creationId xmlns:a16="http://schemas.microsoft.com/office/drawing/2014/main" xmlns="" id="{FE84162E-1D69-F947-BA72-1CE0DE2B46D2}"/>
                </a:ext>
              </a:extLst>
            </p:cNvPr>
            <p:cNvSpPr/>
            <p:nvPr/>
          </p:nvSpPr>
          <p:spPr>
            <a:xfrm>
              <a:off x="8906583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57">
              <a:extLst>
                <a:ext uri="{FF2B5EF4-FFF2-40B4-BE49-F238E27FC236}">
                  <a16:creationId xmlns:a16="http://schemas.microsoft.com/office/drawing/2014/main" xmlns="" id="{915213CD-E52E-5762-C57B-FF3DA6E7193A}"/>
                </a:ext>
              </a:extLst>
            </p:cNvPr>
            <p:cNvSpPr/>
            <p:nvPr/>
          </p:nvSpPr>
          <p:spPr>
            <a:xfrm>
              <a:off x="10689179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xmlns="" id="{BD27ED3B-C069-ACB0-87C5-AE3A87798DA8}"/>
                </a:ext>
              </a:extLst>
            </p:cNvPr>
            <p:cNvSpPr/>
            <p:nvPr/>
          </p:nvSpPr>
          <p:spPr>
            <a:xfrm>
              <a:off x="926685" y="6176238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2" name="Group 28">
              <a:extLst>
                <a:ext uri="{FF2B5EF4-FFF2-40B4-BE49-F238E27FC236}">
                  <a16:creationId xmlns:a16="http://schemas.microsoft.com/office/drawing/2014/main" xmlns="" id="{EE75F0C1-DD15-54E2-23AC-641685293C1B}"/>
                </a:ext>
              </a:extLst>
            </p:cNvPr>
            <p:cNvGrpSpPr/>
            <p:nvPr/>
          </p:nvGrpSpPr>
          <p:grpSpPr>
            <a:xfrm>
              <a:off x="7358546" y="5587566"/>
              <a:ext cx="1533674" cy="333652"/>
              <a:chOff x="-4608730" y="-75091"/>
              <a:chExt cx="2763450" cy="482705"/>
            </a:xfrm>
          </p:grpSpPr>
          <p:sp>
            <p:nvSpPr>
              <p:cNvPr id="21" name="Freeform 30">
                <a:extLst>
                  <a:ext uri="{FF2B5EF4-FFF2-40B4-BE49-F238E27FC236}">
                    <a16:creationId xmlns:a16="http://schemas.microsoft.com/office/drawing/2014/main" xmlns="" id="{0F1B4326-3B66-1967-4903-E314B399F531}"/>
                  </a:ext>
                </a:extLst>
              </p:cNvPr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32">
                <a:extLst>
                  <a:ext uri="{FF2B5EF4-FFF2-40B4-BE49-F238E27FC236}">
                    <a16:creationId xmlns:a16="http://schemas.microsoft.com/office/drawing/2014/main" xmlns="" id="{946FF34A-26D4-F6A9-978E-050472E1BD1B}"/>
                  </a:ext>
                </a:extLst>
              </p:cNvPr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3" name="Group 43">
              <a:extLst>
                <a:ext uri="{FF2B5EF4-FFF2-40B4-BE49-F238E27FC236}">
                  <a16:creationId xmlns:a16="http://schemas.microsoft.com/office/drawing/2014/main" xmlns="" id="{214D487A-92AE-5552-D90D-B98BCE9EBC05}"/>
                </a:ext>
              </a:extLst>
            </p:cNvPr>
            <p:cNvGrpSpPr/>
            <p:nvPr/>
          </p:nvGrpSpPr>
          <p:grpSpPr>
            <a:xfrm>
              <a:off x="1272220" y="5587564"/>
              <a:ext cx="1508001" cy="333653"/>
              <a:chOff x="-4568336" y="-61692"/>
              <a:chExt cx="2717189" cy="482707"/>
            </a:xfrm>
          </p:grpSpPr>
          <p:sp>
            <p:nvSpPr>
              <p:cNvPr id="19" name="Freeform 45">
                <a:extLst>
                  <a:ext uri="{FF2B5EF4-FFF2-40B4-BE49-F238E27FC236}">
                    <a16:creationId xmlns:a16="http://schemas.microsoft.com/office/drawing/2014/main" xmlns="" id="{7B3359F6-7FBF-00C9-995C-0C9400FBAC76}"/>
                  </a:ext>
                </a:extLst>
              </p:cNvPr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47">
                <a:extLst>
                  <a:ext uri="{FF2B5EF4-FFF2-40B4-BE49-F238E27FC236}">
                    <a16:creationId xmlns:a16="http://schemas.microsoft.com/office/drawing/2014/main" xmlns="" id="{030DB53F-A6EA-3937-8EF9-27B3A128A5B6}"/>
                  </a:ext>
                </a:extLst>
              </p:cNvPr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4" name="AutoShape 53">
              <a:extLst>
                <a:ext uri="{FF2B5EF4-FFF2-40B4-BE49-F238E27FC236}">
                  <a16:creationId xmlns:a16="http://schemas.microsoft.com/office/drawing/2014/main" xmlns="" id="{93881C23-5B1B-0D66-5647-12655F7CF71D}"/>
                </a:ext>
              </a:extLst>
            </p:cNvPr>
            <p:cNvSpPr/>
            <p:nvPr/>
          </p:nvSpPr>
          <p:spPr>
            <a:xfrm>
              <a:off x="4648200" y="5739540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AutoShape 54">
              <a:extLst>
                <a:ext uri="{FF2B5EF4-FFF2-40B4-BE49-F238E27FC236}">
                  <a16:creationId xmlns:a16="http://schemas.microsoft.com/office/drawing/2014/main" xmlns="" id="{840A3C10-082C-75D2-1325-7206E7EDAA0C}"/>
                </a:ext>
              </a:extLst>
            </p:cNvPr>
            <p:cNvSpPr/>
            <p:nvPr/>
          </p:nvSpPr>
          <p:spPr>
            <a:xfrm>
              <a:off x="2781317" y="5774115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325383ED-A78D-EA81-8E4A-8F0D621F20FB}"/>
                </a:ext>
              </a:extLst>
            </p:cNvPr>
            <p:cNvGrpSpPr/>
            <p:nvPr/>
          </p:nvGrpSpPr>
          <p:grpSpPr>
            <a:xfrm>
              <a:off x="3048000" y="5587723"/>
              <a:ext cx="1551312" cy="333651"/>
              <a:chOff x="5535288" y="5587723"/>
              <a:chExt cx="1551312" cy="333651"/>
            </a:xfrm>
          </p:grpSpPr>
          <p:sp>
            <p:nvSpPr>
              <p:cNvPr id="17" name="Freeform 50">
                <a:extLst>
                  <a:ext uri="{FF2B5EF4-FFF2-40B4-BE49-F238E27FC236}">
                    <a16:creationId xmlns:a16="http://schemas.microsoft.com/office/drawing/2014/main" xmlns="" id="{320843E8-6924-92FA-6621-44A7885A1F2C}"/>
                  </a:ext>
                </a:extLst>
              </p:cNvPr>
              <p:cNvSpPr/>
              <p:nvPr/>
            </p:nvSpPr>
            <p:spPr>
              <a:xfrm>
                <a:off x="5535288" y="5587723"/>
                <a:ext cx="1551312" cy="333651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52">
                <a:extLst>
                  <a:ext uri="{FF2B5EF4-FFF2-40B4-BE49-F238E27FC236}">
                    <a16:creationId xmlns:a16="http://schemas.microsoft.com/office/drawing/2014/main" xmlns="" id="{79B138E1-F8C6-CE81-B749-6230A628FC08}"/>
                  </a:ext>
                </a:extLst>
              </p:cNvPr>
              <p:cNvSpPr txBox="1"/>
              <p:nvPr/>
            </p:nvSpPr>
            <p:spPr>
              <a:xfrm>
                <a:off x="5662686" y="5695074"/>
                <a:ext cx="1268996" cy="1538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6659603" y="4835882"/>
            <a:ext cx="558020" cy="0"/>
          </a:xfrm>
          <a:prstGeom prst="line">
            <a:avLst/>
          </a:prstGeom>
          <a:ln w="47625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4005096" y="6985742"/>
            <a:ext cx="6439134" cy="1674951"/>
          </a:xfrm>
          <a:custGeom>
            <a:avLst/>
            <a:gdLst/>
            <a:ahLst/>
            <a:cxnLst/>
            <a:rect l="l" t="t" r="r" b="b"/>
            <a:pathLst>
              <a:path w="8585512" h="2233268">
                <a:moveTo>
                  <a:pt x="0" y="0"/>
                </a:moveTo>
                <a:lnTo>
                  <a:pt x="8585512" y="0"/>
                </a:lnTo>
                <a:lnTo>
                  <a:pt x="8585512" y="2233269"/>
                </a:lnTo>
                <a:lnTo>
                  <a:pt x="0" y="2233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937662" y="3393292"/>
            <a:ext cx="4549562" cy="2849462"/>
          </a:xfrm>
          <a:custGeom>
            <a:avLst/>
            <a:gdLst/>
            <a:ahLst/>
            <a:cxnLst/>
            <a:rect l="l" t="t" r="r" b="b"/>
            <a:pathLst>
              <a:path w="6066082" h="3799283">
                <a:moveTo>
                  <a:pt x="0" y="0"/>
                </a:moveTo>
                <a:lnTo>
                  <a:pt x="6066082" y="0"/>
                </a:lnTo>
                <a:lnTo>
                  <a:pt x="6066082" y="3799283"/>
                </a:lnTo>
                <a:lnTo>
                  <a:pt x="0" y="3799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0" t="-1221" r="-1090" b="-1278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3031741" y="3251450"/>
            <a:ext cx="1288712" cy="908136"/>
            <a:chOff x="0" y="0"/>
            <a:chExt cx="1153423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3423" cy="812800"/>
            </a:xfrm>
            <a:custGeom>
              <a:avLst/>
              <a:gdLst/>
              <a:ahLst/>
              <a:cxnLst/>
              <a:rect l="l" t="t" r="r" b="b"/>
              <a:pathLst>
                <a:path w="1153423" h="812800">
                  <a:moveTo>
                    <a:pt x="576711" y="0"/>
                  </a:moveTo>
                  <a:cubicBezTo>
                    <a:pt x="258202" y="0"/>
                    <a:pt x="0" y="181951"/>
                    <a:pt x="0" y="406400"/>
                  </a:cubicBezTo>
                  <a:cubicBezTo>
                    <a:pt x="0" y="630849"/>
                    <a:pt x="258202" y="812800"/>
                    <a:pt x="576711" y="812800"/>
                  </a:cubicBezTo>
                  <a:cubicBezTo>
                    <a:pt x="895220" y="812800"/>
                    <a:pt x="1153423" y="630849"/>
                    <a:pt x="1153423" y="406400"/>
                  </a:cubicBezTo>
                  <a:cubicBezTo>
                    <a:pt x="1153423" y="181951"/>
                    <a:pt x="895220" y="0"/>
                    <a:pt x="5767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716384" y="4899653"/>
            <a:ext cx="1288712" cy="1343101"/>
            <a:chOff x="0" y="0"/>
            <a:chExt cx="1153423" cy="12021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3423" cy="1202102"/>
            </a:xfrm>
            <a:custGeom>
              <a:avLst/>
              <a:gdLst/>
              <a:ahLst/>
              <a:cxnLst/>
              <a:rect l="l" t="t" r="r" b="b"/>
              <a:pathLst>
                <a:path w="1153423" h="1202102">
                  <a:moveTo>
                    <a:pt x="576711" y="0"/>
                  </a:moveTo>
                  <a:cubicBezTo>
                    <a:pt x="258202" y="0"/>
                    <a:pt x="0" y="269100"/>
                    <a:pt x="0" y="601051"/>
                  </a:cubicBezTo>
                  <a:cubicBezTo>
                    <a:pt x="0" y="933002"/>
                    <a:pt x="258202" y="1202102"/>
                    <a:pt x="576711" y="1202102"/>
                  </a:cubicBezTo>
                  <a:cubicBezTo>
                    <a:pt x="895220" y="1202102"/>
                    <a:pt x="1153423" y="933002"/>
                    <a:pt x="1153423" y="601051"/>
                  </a:cubicBezTo>
                  <a:cubicBezTo>
                    <a:pt x="1153423" y="269100"/>
                    <a:pt x="895220" y="0"/>
                    <a:pt x="5767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472989" y="4639928"/>
            <a:ext cx="919787" cy="519450"/>
            <a:chOff x="0" y="0"/>
            <a:chExt cx="2128554" cy="12021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28555" cy="1202102"/>
            </a:xfrm>
            <a:custGeom>
              <a:avLst/>
              <a:gdLst/>
              <a:ahLst/>
              <a:cxnLst/>
              <a:rect l="l" t="t" r="r" b="b"/>
              <a:pathLst>
                <a:path w="2128555" h="1202102">
                  <a:moveTo>
                    <a:pt x="1064277" y="0"/>
                  </a:moveTo>
                  <a:cubicBezTo>
                    <a:pt x="476493" y="0"/>
                    <a:pt x="0" y="269100"/>
                    <a:pt x="0" y="601051"/>
                  </a:cubicBezTo>
                  <a:cubicBezTo>
                    <a:pt x="0" y="933002"/>
                    <a:pt x="476493" y="1202102"/>
                    <a:pt x="1064277" y="1202102"/>
                  </a:cubicBezTo>
                  <a:cubicBezTo>
                    <a:pt x="1652061" y="1202102"/>
                    <a:pt x="2128555" y="933002"/>
                    <a:pt x="2128555" y="601051"/>
                  </a:cubicBezTo>
                  <a:cubicBezTo>
                    <a:pt x="2128555" y="269100"/>
                    <a:pt x="1652061" y="0"/>
                    <a:pt x="10642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12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38621" y="5703534"/>
            <a:ext cx="1445513" cy="639796"/>
            <a:chOff x="0" y="0"/>
            <a:chExt cx="2715952" cy="12021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15952" cy="1202102"/>
            </a:xfrm>
            <a:custGeom>
              <a:avLst/>
              <a:gdLst/>
              <a:ahLst/>
              <a:cxnLst/>
              <a:rect l="l" t="t" r="r" b="b"/>
              <a:pathLst>
                <a:path w="2715952" h="1202102">
                  <a:moveTo>
                    <a:pt x="1357976" y="0"/>
                  </a:moveTo>
                  <a:cubicBezTo>
                    <a:pt x="607987" y="0"/>
                    <a:pt x="0" y="269100"/>
                    <a:pt x="0" y="601051"/>
                  </a:cubicBezTo>
                  <a:cubicBezTo>
                    <a:pt x="0" y="933002"/>
                    <a:pt x="607987" y="1202102"/>
                    <a:pt x="1357976" y="1202102"/>
                  </a:cubicBezTo>
                  <a:cubicBezTo>
                    <a:pt x="2107965" y="1202102"/>
                    <a:pt x="2715952" y="933002"/>
                    <a:pt x="2715952" y="601051"/>
                  </a:cubicBezTo>
                  <a:cubicBezTo>
                    <a:pt x="2715952" y="269100"/>
                    <a:pt x="2107965" y="0"/>
                    <a:pt x="13579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12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587421" y="5186918"/>
            <a:ext cx="919787" cy="832081"/>
            <a:chOff x="0" y="0"/>
            <a:chExt cx="2128554" cy="192558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28555" cy="1925587"/>
            </a:xfrm>
            <a:custGeom>
              <a:avLst/>
              <a:gdLst/>
              <a:ahLst/>
              <a:cxnLst/>
              <a:rect l="l" t="t" r="r" b="b"/>
              <a:pathLst>
                <a:path w="2128555" h="1925587">
                  <a:moveTo>
                    <a:pt x="1064277" y="0"/>
                  </a:moveTo>
                  <a:cubicBezTo>
                    <a:pt x="476493" y="0"/>
                    <a:pt x="0" y="431057"/>
                    <a:pt x="0" y="962793"/>
                  </a:cubicBezTo>
                  <a:cubicBezTo>
                    <a:pt x="0" y="1494530"/>
                    <a:pt x="476493" y="1925587"/>
                    <a:pt x="1064277" y="1925587"/>
                  </a:cubicBezTo>
                  <a:cubicBezTo>
                    <a:pt x="1652061" y="1925587"/>
                    <a:pt x="2128555" y="1494530"/>
                    <a:pt x="2128555" y="962793"/>
                  </a:cubicBezTo>
                  <a:cubicBezTo>
                    <a:pt x="2128555" y="431057"/>
                    <a:pt x="1652061" y="0"/>
                    <a:pt x="10642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12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52090" y="3251450"/>
            <a:ext cx="604109" cy="546504"/>
            <a:chOff x="0" y="0"/>
            <a:chExt cx="2128554" cy="19255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28555" cy="1925587"/>
            </a:xfrm>
            <a:custGeom>
              <a:avLst/>
              <a:gdLst/>
              <a:ahLst/>
              <a:cxnLst/>
              <a:rect l="l" t="t" r="r" b="b"/>
              <a:pathLst>
                <a:path w="2128555" h="1925587">
                  <a:moveTo>
                    <a:pt x="1064277" y="0"/>
                  </a:moveTo>
                  <a:cubicBezTo>
                    <a:pt x="476493" y="0"/>
                    <a:pt x="0" y="431057"/>
                    <a:pt x="0" y="962793"/>
                  </a:cubicBezTo>
                  <a:cubicBezTo>
                    <a:pt x="0" y="1494530"/>
                    <a:pt x="476493" y="1925587"/>
                    <a:pt x="1064277" y="1925587"/>
                  </a:cubicBezTo>
                  <a:cubicBezTo>
                    <a:pt x="1652061" y="1925587"/>
                    <a:pt x="2128555" y="1494530"/>
                    <a:pt x="2128555" y="962793"/>
                  </a:cubicBezTo>
                  <a:cubicBezTo>
                    <a:pt x="2128555" y="431057"/>
                    <a:pt x="1652061" y="0"/>
                    <a:pt x="10642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12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834214" y="3843817"/>
            <a:ext cx="1288712" cy="1343101"/>
            <a:chOff x="0" y="0"/>
            <a:chExt cx="1153423" cy="120210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53423" cy="1202102"/>
            </a:xfrm>
            <a:custGeom>
              <a:avLst/>
              <a:gdLst/>
              <a:ahLst/>
              <a:cxnLst/>
              <a:rect l="l" t="t" r="r" b="b"/>
              <a:pathLst>
                <a:path w="1153423" h="1202102">
                  <a:moveTo>
                    <a:pt x="576711" y="0"/>
                  </a:moveTo>
                  <a:cubicBezTo>
                    <a:pt x="258202" y="0"/>
                    <a:pt x="0" y="269100"/>
                    <a:pt x="0" y="601051"/>
                  </a:cubicBezTo>
                  <a:cubicBezTo>
                    <a:pt x="0" y="933002"/>
                    <a:pt x="258202" y="1202102"/>
                    <a:pt x="576711" y="1202102"/>
                  </a:cubicBezTo>
                  <a:cubicBezTo>
                    <a:pt x="895220" y="1202102"/>
                    <a:pt x="1153423" y="933002"/>
                    <a:pt x="1153423" y="601051"/>
                  </a:cubicBezTo>
                  <a:cubicBezTo>
                    <a:pt x="1153423" y="269100"/>
                    <a:pt x="895220" y="0"/>
                    <a:pt x="5767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7581954" y="3375745"/>
            <a:ext cx="4569547" cy="2884556"/>
          </a:xfrm>
          <a:custGeom>
            <a:avLst/>
            <a:gdLst/>
            <a:ahLst/>
            <a:cxnLst/>
            <a:rect l="l" t="t" r="r" b="b"/>
            <a:pathLst>
              <a:path w="6092729" h="3846074">
                <a:moveTo>
                  <a:pt x="0" y="0"/>
                </a:moveTo>
                <a:lnTo>
                  <a:pt x="6092729" y="0"/>
                </a:lnTo>
                <a:lnTo>
                  <a:pt x="6092729" y="3846074"/>
                </a:lnTo>
                <a:lnTo>
                  <a:pt x="0" y="3846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6195746" y="8737593"/>
            <a:ext cx="1796490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4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&lt;불용어&gt;</a:t>
            </a:r>
          </a:p>
        </p:txBody>
      </p:sp>
      <p:grpSp>
        <p:nvGrpSpPr>
          <p:cNvPr id="100" name="그룹 99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101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2" name="그룹 101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103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4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5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106" name="TextBox 58"/>
          <p:cNvSpPr txBox="1"/>
          <p:nvPr/>
        </p:nvSpPr>
        <p:spPr>
          <a:xfrm>
            <a:off x="1064437" y="1845421"/>
            <a:ext cx="434576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전처리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9850128-B1E9-B51A-0A2A-2DA71347B14A}"/>
              </a:ext>
            </a:extLst>
          </p:cNvPr>
          <p:cNvGrpSpPr/>
          <p:nvPr/>
        </p:nvGrpSpPr>
        <p:grpSpPr>
          <a:xfrm>
            <a:off x="838200" y="430619"/>
            <a:ext cx="12172950" cy="674281"/>
            <a:chOff x="926685" y="5509102"/>
            <a:chExt cx="12172950" cy="674281"/>
          </a:xfrm>
        </p:grpSpPr>
        <p:sp>
          <p:nvSpPr>
            <p:cNvPr id="3" name="AutoShape 55">
              <a:extLst>
                <a:ext uri="{FF2B5EF4-FFF2-40B4-BE49-F238E27FC236}">
                  <a16:creationId xmlns:a16="http://schemas.microsoft.com/office/drawing/2014/main" xmlns="" id="{344A0C50-146B-F8DA-B495-8CECDC48A222}"/>
                </a:ext>
              </a:extLst>
            </p:cNvPr>
            <p:cNvSpPr/>
            <p:nvPr/>
          </p:nvSpPr>
          <p:spPr>
            <a:xfrm>
              <a:off x="7079671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82F05DE6-AB30-EEFE-FD83-BEFAD16B5EFE}"/>
                </a:ext>
              </a:extLst>
            </p:cNvPr>
            <p:cNvGrpSpPr/>
            <p:nvPr/>
          </p:nvGrpSpPr>
          <p:grpSpPr>
            <a:xfrm>
              <a:off x="4780290" y="5509102"/>
              <a:ext cx="2382510" cy="490574"/>
              <a:chOff x="4345220" y="294903"/>
              <a:chExt cx="1588341" cy="327049"/>
            </a:xfrm>
          </p:grpSpPr>
          <p:sp>
            <p:nvSpPr>
              <p:cNvPr id="55" name="Freeform 25">
                <a:extLst>
                  <a:ext uri="{FF2B5EF4-FFF2-40B4-BE49-F238E27FC236}">
                    <a16:creationId xmlns:a16="http://schemas.microsoft.com/office/drawing/2014/main" xmlns="" id="{C33F6CD4-6F64-DAF1-CD9F-C99394AA7932}"/>
                  </a:ext>
                </a:extLst>
              </p:cNvPr>
              <p:cNvSpPr/>
              <p:nvPr/>
            </p:nvSpPr>
            <p:spPr>
              <a:xfrm>
                <a:off x="4396019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6" name="TextBox 27">
                <a:extLst>
                  <a:ext uri="{FF2B5EF4-FFF2-40B4-BE49-F238E27FC236}">
                    <a16:creationId xmlns:a16="http://schemas.microsoft.com/office/drawing/2014/main" xmlns="" id="{C145A5DB-AAEC-0458-1495-E3649A03EB97}"/>
                  </a:ext>
                </a:extLst>
              </p:cNvPr>
              <p:cNvSpPr txBox="1"/>
              <p:nvPr/>
            </p:nvSpPr>
            <p:spPr>
              <a:xfrm>
                <a:off x="4345220" y="335722"/>
                <a:ext cx="1588341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03. </a:t>
                </a:r>
                <a:r>
                  <a:rPr lang="ko-KR" alt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수행절차 및 방법</a:t>
                </a:r>
                <a:endParaRPr lang="en-US" sz="14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7" name="Group 33">
              <a:extLst>
                <a:ext uri="{FF2B5EF4-FFF2-40B4-BE49-F238E27FC236}">
                  <a16:creationId xmlns:a16="http://schemas.microsoft.com/office/drawing/2014/main" xmlns="" id="{CE286484-71CC-11B9-AB4E-B5FF4F676AFC}"/>
                </a:ext>
              </a:extLst>
            </p:cNvPr>
            <p:cNvGrpSpPr/>
            <p:nvPr/>
          </p:nvGrpSpPr>
          <p:grpSpPr>
            <a:xfrm>
              <a:off x="9153381" y="5585448"/>
              <a:ext cx="1532502" cy="335273"/>
              <a:chOff x="0" y="-64754"/>
              <a:chExt cx="2761338" cy="485050"/>
            </a:xfrm>
          </p:grpSpPr>
          <p:grpSp>
            <p:nvGrpSpPr>
              <p:cNvPr id="51" name="Group 34">
                <a:extLst>
                  <a:ext uri="{FF2B5EF4-FFF2-40B4-BE49-F238E27FC236}">
                    <a16:creationId xmlns:a16="http://schemas.microsoft.com/office/drawing/2014/main" xmlns="" id="{CBE17DBA-8291-B04F-136A-77388F055F5D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53" name="Freeform 35">
                  <a:extLst>
                    <a:ext uri="{FF2B5EF4-FFF2-40B4-BE49-F238E27FC236}">
                      <a16:creationId xmlns:a16="http://schemas.microsoft.com/office/drawing/2014/main" xmlns="" id="{7CEC9D10-8A9D-6BD9-2348-F49867DE410C}"/>
                    </a:ext>
                  </a:extLst>
                </p:cNvPr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4" name="Freeform 36">
                  <a:extLst>
                    <a:ext uri="{FF2B5EF4-FFF2-40B4-BE49-F238E27FC236}">
                      <a16:creationId xmlns:a16="http://schemas.microsoft.com/office/drawing/2014/main" xmlns="" id="{739A4B31-94D0-1210-9577-79F0BE4714D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52" name="TextBox 37">
                <a:extLst>
                  <a:ext uri="{FF2B5EF4-FFF2-40B4-BE49-F238E27FC236}">
                    <a16:creationId xmlns:a16="http://schemas.microsoft.com/office/drawing/2014/main" xmlns="" id="{8B2389FA-8CA5-5895-34AD-736E885885BE}"/>
                  </a:ext>
                </a:extLst>
              </p:cNvPr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31" name="Group 38">
              <a:extLst>
                <a:ext uri="{FF2B5EF4-FFF2-40B4-BE49-F238E27FC236}">
                  <a16:creationId xmlns:a16="http://schemas.microsoft.com/office/drawing/2014/main" xmlns="" id="{5533BD16-1F55-2E6B-20B8-5B9CA02EC5A8}"/>
                </a:ext>
              </a:extLst>
            </p:cNvPr>
            <p:cNvGrpSpPr/>
            <p:nvPr/>
          </p:nvGrpSpPr>
          <p:grpSpPr>
            <a:xfrm>
              <a:off x="10935975" y="5585448"/>
              <a:ext cx="1515279" cy="335273"/>
              <a:chOff x="0" y="-64754"/>
              <a:chExt cx="2730305" cy="485050"/>
            </a:xfrm>
          </p:grpSpPr>
          <p:grpSp>
            <p:nvGrpSpPr>
              <p:cNvPr id="47" name="Group 39">
                <a:extLst>
                  <a:ext uri="{FF2B5EF4-FFF2-40B4-BE49-F238E27FC236}">
                    <a16:creationId xmlns:a16="http://schemas.microsoft.com/office/drawing/2014/main" xmlns="" id="{76100BE8-5F56-8768-F2CB-BF1554926AD7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49" name="Freeform 40">
                  <a:extLst>
                    <a:ext uri="{FF2B5EF4-FFF2-40B4-BE49-F238E27FC236}">
                      <a16:creationId xmlns:a16="http://schemas.microsoft.com/office/drawing/2014/main" xmlns="" id="{35F46809-023F-D1A3-A434-1B384872D587}"/>
                    </a:ext>
                  </a:extLst>
                </p:cNvPr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0" name="Freeform 41">
                  <a:extLst>
                    <a:ext uri="{FF2B5EF4-FFF2-40B4-BE49-F238E27FC236}">
                      <a16:creationId xmlns:a16="http://schemas.microsoft.com/office/drawing/2014/main" xmlns="" id="{F55BEF35-C69E-D747-7376-4A1221B8B03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8" name="TextBox 42">
                <a:extLst>
                  <a:ext uri="{FF2B5EF4-FFF2-40B4-BE49-F238E27FC236}">
                    <a16:creationId xmlns:a16="http://schemas.microsoft.com/office/drawing/2014/main" xmlns="" id="{0C56E755-5050-C574-A2BA-E4D6696BA02F}"/>
                  </a:ext>
                </a:extLst>
              </p:cNvPr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32" name="AutoShape 56">
              <a:extLst>
                <a:ext uri="{FF2B5EF4-FFF2-40B4-BE49-F238E27FC236}">
                  <a16:creationId xmlns:a16="http://schemas.microsoft.com/office/drawing/2014/main" xmlns="" id="{263008FC-DFC8-EDC8-9EC0-E320850CB638}"/>
                </a:ext>
              </a:extLst>
            </p:cNvPr>
            <p:cNvSpPr/>
            <p:nvPr/>
          </p:nvSpPr>
          <p:spPr>
            <a:xfrm>
              <a:off x="8906583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AutoShape 57">
              <a:extLst>
                <a:ext uri="{FF2B5EF4-FFF2-40B4-BE49-F238E27FC236}">
                  <a16:creationId xmlns:a16="http://schemas.microsoft.com/office/drawing/2014/main" xmlns="" id="{FACA002E-367B-DDCF-E7CE-497F6DF42FBF}"/>
                </a:ext>
              </a:extLst>
            </p:cNvPr>
            <p:cNvSpPr/>
            <p:nvPr/>
          </p:nvSpPr>
          <p:spPr>
            <a:xfrm>
              <a:off x="10689179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AutoShape 3">
              <a:extLst>
                <a:ext uri="{FF2B5EF4-FFF2-40B4-BE49-F238E27FC236}">
                  <a16:creationId xmlns:a16="http://schemas.microsoft.com/office/drawing/2014/main" xmlns="" id="{CCE3C5BA-E54B-D7B2-E4A5-523E729ACA59}"/>
                </a:ext>
              </a:extLst>
            </p:cNvPr>
            <p:cNvSpPr/>
            <p:nvPr/>
          </p:nvSpPr>
          <p:spPr>
            <a:xfrm>
              <a:off x="926685" y="6176238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6" name="Group 28">
              <a:extLst>
                <a:ext uri="{FF2B5EF4-FFF2-40B4-BE49-F238E27FC236}">
                  <a16:creationId xmlns:a16="http://schemas.microsoft.com/office/drawing/2014/main" xmlns="" id="{1E76A2ED-7785-DDF8-7184-EABA8CAC9E76}"/>
                </a:ext>
              </a:extLst>
            </p:cNvPr>
            <p:cNvGrpSpPr/>
            <p:nvPr/>
          </p:nvGrpSpPr>
          <p:grpSpPr>
            <a:xfrm>
              <a:off x="7358546" y="5587566"/>
              <a:ext cx="1533674" cy="333652"/>
              <a:chOff x="-4608730" y="-75091"/>
              <a:chExt cx="2763450" cy="482705"/>
            </a:xfrm>
          </p:grpSpPr>
          <p:sp>
            <p:nvSpPr>
              <p:cNvPr id="45" name="Freeform 30">
                <a:extLst>
                  <a:ext uri="{FF2B5EF4-FFF2-40B4-BE49-F238E27FC236}">
                    <a16:creationId xmlns:a16="http://schemas.microsoft.com/office/drawing/2014/main" xmlns="" id="{AB4E3881-1724-CA73-6D84-DCFFE5BD8E2D}"/>
                  </a:ext>
                </a:extLst>
              </p:cNvPr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6" name="TextBox 32">
                <a:extLst>
                  <a:ext uri="{FF2B5EF4-FFF2-40B4-BE49-F238E27FC236}">
                    <a16:creationId xmlns:a16="http://schemas.microsoft.com/office/drawing/2014/main" xmlns="" id="{92CD84A5-1B7F-50ED-6BDC-5B6DA2B61559}"/>
                  </a:ext>
                </a:extLst>
              </p:cNvPr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37" name="Group 43">
              <a:extLst>
                <a:ext uri="{FF2B5EF4-FFF2-40B4-BE49-F238E27FC236}">
                  <a16:creationId xmlns:a16="http://schemas.microsoft.com/office/drawing/2014/main" xmlns="" id="{FB2A5657-A99C-E6DE-FD81-B9664948FC38}"/>
                </a:ext>
              </a:extLst>
            </p:cNvPr>
            <p:cNvGrpSpPr/>
            <p:nvPr/>
          </p:nvGrpSpPr>
          <p:grpSpPr>
            <a:xfrm>
              <a:off x="1272220" y="5587564"/>
              <a:ext cx="1508001" cy="333653"/>
              <a:chOff x="-4568336" y="-61692"/>
              <a:chExt cx="2717189" cy="482707"/>
            </a:xfrm>
          </p:grpSpPr>
          <p:sp>
            <p:nvSpPr>
              <p:cNvPr id="43" name="Freeform 45">
                <a:extLst>
                  <a:ext uri="{FF2B5EF4-FFF2-40B4-BE49-F238E27FC236}">
                    <a16:creationId xmlns:a16="http://schemas.microsoft.com/office/drawing/2014/main" xmlns="" id="{F431D499-F60D-0B48-F928-C18B6B9E25F7}"/>
                  </a:ext>
                </a:extLst>
              </p:cNvPr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TextBox 47">
                <a:extLst>
                  <a:ext uri="{FF2B5EF4-FFF2-40B4-BE49-F238E27FC236}">
                    <a16:creationId xmlns:a16="http://schemas.microsoft.com/office/drawing/2014/main" xmlns="" id="{D0565147-43E5-3CCD-5D15-43BC836244D5}"/>
                  </a:ext>
                </a:extLst>
              </p:cNvPr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38" name="AutoShape 53">
              <a:extLst>
                <a:ext uri="{FF2B5EF4-FFF2-40B4-BE49-F238E27FC236}">
                  <a16:creationId xmlns:a16="http://schemas.microsoft.com/office/drawing/2014/main" xmlns="" id="{7A041CF6-E2AA-71DC-241A-A0039267C1A5}"/>
                </a:ext>
              </a:extLst>
            </p:cNvPr>
            <p:cNvSpPr/>
            <p:nvPr/>
          </p:nvSpPr>
          <p:spPr>
            <a:xfrm>
              <a:off x="4648200" y="5739540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AutoShape 54">
              <a:extLst>
                <a:ext uri="{FF2B5EF4-FFF2-40B4-BE49-F238E27FC236}">
                  <a16:creationId xmlns:a16="http://schemas.microsoft.com/office/drawing/2014/main" xmlns="" id="{618CABB6-63D1-1CBD-AE6D-AB0723D1591E}"/>
                </a:ext>
              </a:extLst>
            </p:cNvPr>
            <p:cNvSpPr/>
            <p:nvPr/>
          </p:nvSpPr>
          <p:spPr>
            <a:xfrm>
              <a:off x="2781317" y="5774115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5C38030C-9983-A295-319D-5BBB769EE417}"/>
                </a:ext>
              </a:extLst>
            </p:cNvPr>
            <p:cNvGrpSpPr/>
            <p:nvPr/>
          </p:nvGrpSpPr>
          <p:grpSpPr>
            <a:xfrm>
              <a:off x="3048000" y="5587723"/>
              <a:ext cx="1551312" cy="333651"/>
              <a:chOff x="5535288" y="5587723"/>
              <a:chExt cx="1551312" cy="333651"/>
            </a:xfrm>
          </p:grpSpPr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xmlns="" id="{2D7154BF-CA80-9F53-5749-A715C54E7FAE}"/>
                  </a:ext>
                </a:extLst>
              </p:cNvPr>
              <p:cNvSpPr/>
              <p:nvPr/>
            </p:nvSpPr>
            <p:spPr>
              <a:xfrm>
                <a:off x="5535288" y="5587723"/>
                <a:ext cx="1551312" cy="333651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2" name="TextBox 52">
                <a:extLst>
                  <a:ext uri="{FF2B5EF4-FFF2-40B4-BE49-F238E27FC236}">
                    <a16:creationId xmlns:a16="http://schemas.microsoft.com/office/drawing/2014/main" xmlns="" id="{4025FC35-4734-AF4F-78B9-F3793FE523D5}"/>
                  </a:ext>
                </a:extLst>
              </p:cNvPr>
              <p:cNvSpPr txBox="1"/>
              <p:nvPr/>
            </p:nvSpPr>
            <p:spPr>
              <a:xfrm>
                <a:off x="5662686" y="5695074"/>
                <a:ext cx="1268996" cy="1538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262642" y="4893496"/>
            <a:ext cx="3186531" cy="1717037"/>
          </a:xfrm>
          <a:custGeom>
            <a:avLst/>
            <a:gdLst/>
            <a:ahLst/>
            <a:cxnLst/>
            <a:rect l="l" t="t" r="r" b="b"/>
            <a:pathLst>
              <a:path w="4687556" h="2357855">
                <a:moveTo>
                  <a:pt x="0" y="0"/>
                </a:moveTo>
                <a:lnTo>
                  <a:pt x="4687556" y="0"/>
                </a:lnTo>
                <a:lnTo>
                  <a:pt x="4687556" y="2357854"/>
                </a:lnTo>
                <a:lnTo>
                  <a:pt x="0" y="2357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4449172" y="4959902"/>
            <a:ext cx="8428627" cy="3174250"/>
          </a:xfrm>
          <a:custGeom>
            <a:avLst/>
            <a:gdLst/>
            <a:ahLst/>
            <a:cxnLst/>
            <a:rect l="l" t="t" r="r" b="b"/>
            <a:pathLst>
              <a:path w="10478604" h="5911007">
                <a:moveTo>
                  <a:pt x="0" y="0"/>
                </a:moveTo>
                <a:lnTo>
                  <a:pt x="10478604" y="0"/>
                </a:lnTo>
                <a:lnTo>
                  <a:pt x="10478604" y="5911007"/>
                </a:lnTo>
                <a:lnTo>
                  <a:pt x="0" y="5911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 l="-10012" t="-97686" r="-447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241939" y="6874281"/>
            <a:ext cx="3207234" cy="1897148"/>
          </a:xfrm>
          <a:custGeom>
            <a:avLst/>
            <a:gdLst/>
            <a:ahLst/>
            <a:cxnLst/>
            <a:rect l="l" t="t" r="r" b="b"/>
            <a:pathLst>
              <a:path w="4874433" h="2910587">
                <a:moveTo>
                  <a:pt x="0" y="0"/>
                </a:moveTo>
                <a:lnTo>
                  <a:pt x="4874433" y="0"/>
                </a:lnTo>
                <a:lnTo>
                  <a:pt x="4874433" y="2910587"/>
                </a:lnTo>
                <a:lnTo>
                  <a:pt x="0" y="2910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78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0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84" name="TextBox 58"/>
          <p:cNvSpPr txBox="1"/>
          <p:nvPr/>
        </p:nvSpPr>
        <p:spPr>
          <a:xfrm>
            <a:off x="1064437" y="1845421"/>
            <a:ext cx="663176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연관분석 알고리즘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5516" y="2920626"/>
            <a:ext cx="9517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Word2Vec</a:t>
            </a:r>
            <a:r>
              <a:rPr lang="ko-KR" altLang="en-US" sz="2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의 장점</a:t>
            </a:r>
            <a:endParaRPr lang="en-US" altLang="ko-KR" sz="24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word2vec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은 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word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를 다차원 벡터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(vector)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공간에 표현하여 벡터간의 </a:t>
            </a:r>
            <a:r>
              <a:rPr lang="ko-KR" altLang="en-US" dirty="0" err="1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유사도를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계산할 수 </a:t>
            </a:r>
            <a:r>
              <a:rPr lang="ko-KR" altLang="en-US" dirty="0" err="1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있게함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앞뒤 단어를 고려하여 </a:t>
            </a:r>
            <a:r>
              <a:rPr lang="ko-KR" altLang="en-US" dirty="0" err="1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임베딩을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하기 때문에 단어의 문맥상의 의미까지 정량화된 벡터로 표현가능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  <a:endParaRPr lang="ko-KR" altLang="en-US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C5D0B19-7260-FB72-FECF-7D297B5F93A1}"/>
              </a:ext>
            </a:extLst>
          </p:cNvPr>
          <p:cNvGrpSpPr/>
          <p:nvPr/>
        </p:nvGrpSpPr>
        <p:grpSpPr>
          <a:xfrm>
            <a:off x="838200" y="430619"/>
            <a:ext cx="12172950" cy="674281"/>
            <a:chOff x="926685" y="5509102"/>
            <a:chExt cx="12172950" cy="674281"/>
          </a:xfrm>
        </p:grpSpPr>
        <p:sp>
          <p:nvSpPr>
            <p:cNvPr id="4" name="AutoShape 55">
              <a:extLst>
                <a:ext uri="{FF2B5EF4-FFF2-40B4-BE49-F238E27FC236}">
                  <a16:creationId xmlns:a16="http://schemas.microsoft.com/office/drawing/2014/main" xmlns="" id="{07C11509-F404-EFF2-3198-762311E86208}"/>
                </a:ext>
              </a:extLst>
            </p:cNvPr>
            <p:cNvSpPr/>
            <p:nvPr/>
          </p:nvSpPr>
          <p:spPr>
            <a:xfrm>
              <a:off x="7079671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xmlns="" id="{CC362DFB-443D-D80D-30FA-10D707BA30CD}"/>
                </a:ext>
              </a:extLst>
            </p:cNvPr>
            <p:cNvGrpSpPr/>
            <p:nvPr/>
          </p:nvGrpSpPr>
          <p:grpSpPr>
            <a:xfrm>
              <a:off x="4780290" y="5509102"/>
              <a:ext cx="2382510" cy="490574"/>
              <a:chOff x="4345220" y="294903"/>
              <a:chExt cx="1588341" cy="327049"/>
            </a:xfrm>
          </p:grpSpPr>
          <p:sp>
            <p:nvSpPr>
              <p:cNvPr id="33" name="Freeform 25">
                <a:extLst>
                  <a:ext uri="{FF2B5EF4-FFF2-40B4-BE49-F238E27FC236}">
                    <a16:creationId xmlns:a16="http://schemas.microsoft.com/office/drawing/2014/main" xmlns="" id="{B808D4CF-89F5-B772-E5D7-4AAF0A9AEDD7}"/>
                  </a:ext>
                </a:extLst>
              </p:cNvPr>
              <p:cNvSpPr/>
              <p:nvPr/>
            </p:nvSpPr>
            <p:spPr>
              <a:xfrm>
                <a:off x="4396019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7">
                <a:extLst>
                  <a:ext uri="{FF2B5EF4-FFF2-40B4-BE49-F238E27FC236}">
                    <a16:creationId xmlns:a16="http://schemas.microsoft.com/office/drawing/2014/main" xmlns="" id="{4A6EDF89-9658-8362-4F68-3C10A943EA69}"/>
                  </a:ext>
                </a:extLst>
              </p:cNvPr>
              <p:cNvSpPr txBox="1"/>
              <p:nvPr/>
            </p:nvSpPr>
            <p:spPr>
              <a:xfrm>
                <a:off x="4345220" y="335722"/>
                <a:ext cx="1588341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03. </a:t>
                </a:r>
                <a:r>
                  <a:rPr lang="ko-KR" alt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수행절차 및 방법</a:t>
                </a:r>
                <a:endParaRPr lang="en-US" sz="14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" name="Group 33">
              <a:extLst>
                <a:ext uri="{FF2B5EF4-FFF2-40B4-BE49-F238E27FC236}">
                  <a16:creationId xmlns:a16="http://schemas.microsoft.com/office/drawing/2014/main" xmlns="" id="{1F685558-34E0-EE8A-D8A6-2A25E3292324}"/>
                </a:ext>
              </a:extLst>
            </p:cNvPr>
            <p:cNvGrpSpPr/>
            <p:nvPr/>
          </p:nvGrpSpPr>
          <p:grpSpPr>
            <a:xfrm>
              <a:off x="9153381" y="5585448"/>
              <a:ext cx="1532502" cy="335273"/>
              <a:chOff x="0" y="-64754"/>
              <a:chExt cx="2761338" cy="485050"/>
            </a:xfrm>
          </p:grpSpPr>
          <p:grpSp>
            <p:nvGrpSpPr>
              <p:cNvPr id="29" name="Group 34">
                <a:extLst>
                  <a:ext uri="{FF2B5EF4-FFF2-40B4-BE49-F238E27FC236}">
                    <a16:creationId xmlns:a16="http://schemas.microsoft.com/office/drawing/2014/main" xmlns="" id="{95D6484B-8361-0EDD-52A9-D185F2981FBB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31" name="Freeform 35">
                  <a:extLst>
                    <a:ext uri="{FF2B5EF4-FFF2-40B4-BE49-F238E27FC236}">
                      <a16:creationId xmlns:a16="http://schemas.microsoft.com/office/drawing/2014/main" xmlns="" id="{D13A9E0D-1621-3A30-D9F1-A2F165BBF88E}"/>
                    </a:ext>
                  </a:extLst>
                </p:cNvPr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2" name="Freeform 36">
                  <a:extLst>
                    <a:ext uri="{FF2B5EF4-FFF2-40B4-BE49-F238E27FC236}">
                      <a16:creationId xmlns:a16="http://schemas.microsoft.com/office/drawing/2014/main" xmlns="" id="{49E791EB-ADAF-6487-2A97-2C6D13F671E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0" name="TextBox 37">
                <a:extLst>
                  <a:ext uri="{FF2B5EF4-FFF2-40B4-BE49-F238E27FC236}">
                    <a16:creationId xmlns:a16="http://schemas.microsoft.com/office/drawing/2014/main" xmlns="" id="{F3C05320-AFA4-630A-5FC3-61E4C7DEFF95}"/>
                  </a:ext>
                </a:extLst>
              </p:cNvPr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" name="Group 38">
              <a:extLst>
                <a:ext uri="{FF2B5EF4-FFF2-40B4-BE49-F238E27FC236}">
                  <a16:creationId xmlns:a16="http://schemas.microsoft.com/office/drawing/2014/main" xmlns="" id="{196D3202-A9BA-2198-F706-3556BEB239C4}"/>
                </a:ext>
              </a:extLst>
            </p:cNvPr>
            <p:cNvGrpSpPr/>
            <p:nvPr/>
          </p:nvGrpSpPr>
          <p:grpSpPr>
            <a:xfrm>
              <a:off x="10935975" y="5585448"/>
              <a:ext cx="1515279" cy="335273"/>
              <a:chOff x="0" y="-64754"/>
              <a:chExt cx="2730305" cy="485050"/>
            </a:xfrm>
          </p:grpSpPr>
          <p:grpSp>
            <p:nvGrpSpPr>
              <p:cNvPr id="25" name="Group 39">
                <a:extLst>
                  <a:ext uri="{FF2B5EF4-FFF2-40B4-BE49-F238E27FC236}">
                    <a16:creationId xmlns:a16="http://schemas.microsoft.com/office/drawing/2014/main" xmlns="" id="{B156A824-9F11-74C0-6EAC-D3FB5D469C1F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27" name="Freeform 40">
                  <a:extLst>
                    <a:ext uri="{FF2B5EF4-FFF2-40B4-BE49-F238E27FC236}">
                      <a16:creationId xmlns:a16="http://schemas.microsoft.com/office/drawing/2014/main" xmlns="" id="{F91E541B-26B3-F231-7CA0-3A25EFFD1E30}"/>
                    </a:ext>
                  </a:extLst>
                </p:cNvPr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Freeform 41">
                  <a:extLst>
                    <a:ext uri="{FF2B5EF4-FFF2-40B4-BE49-F238E27FC236}">
                      <a16:creationId xmlns:a16="http://schemas.microsoft.com/office/drawing/2014/main" xmlns="" id="{15859C6F-B988-8E3A-EE3E-4899CAA45AE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6" name="TextBox 42">
                <a:extLst>
                  <a:ext uri="{FF2B5EF4-FFF2-40B4-BE49-F238E27FC236}">
                    <a16:creationId xmlns:a16="http://schemas.microsoft.com/office/drawing/2014/main" xmlns="" id="{CD920CBA-3F1A-F35E-B912-955FA2B947E4}"/>
                  </a:ext>
                </a:extLst>
              </p:cNvPr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1" name="AutoShape 56">
              <a:extLst>
                <a:ext uri="{FF2B5EF4-FFF2-40B4-BE49-F238E27FC236}">
                  <a16:creationId xmlns:a16="http://schemas.microsoft.com/office/drawing/2014/main" xmlns="" id="{7E87FF76-C7C0-1BA7-5F4E-37FD3105942B}"/>
                </a:ext>
              </a:extLst>
            </p:cNvPr>
            <p:cNvSpPr/>
            <p:nvPr/>
          </p:nvSpPr>
          <p:spPr>
            <a:xfrm>
              <a:off x="8906583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57">
              <a:extLst>
                <a:ext uri="{FF2B5EF4-FFF2-40B4-BE49-F238E27FC236}">
                  <a16:creationId xmlns:a16="http://schemas.microsoft.com/office/drawing/2014/main" xmlns="" id="{A74B67C7-688F-77B4-37EA-4F415A9104F9}"/>
                </a:ext>
              </a:extLst>
            </p:cNvPr>
            <p:cNvSpPr/>
            <p:nvPr/>
          </p:nvSpPr>
          <p:spPr>
            <a:xfrm>
              <a:off x="10689179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xmlns="" id="{991E7F21-EA60-4E55-C970-0D328DFC6FF9}"/>
                </a:ext>
              </a:extLst>
            </p:cNvPr>
            <p:cNvSpPr/>
            <p:nvPr/>
          </p:nvSpPr>
          <p:spPr>
            <a:xfrm>
              <a:off x="926685" y="6176238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4" name="Group 28">
              <a:extLst>
                <a:ext uri="{FF2B5EF4-FFF2-40B4-BE49-F238E27FC236}">
                  <a16:creationId xmlns:a16="http://schemas.microsoft.com/office/drawing/2014/main" xmlns="" id="{E71681C4-2FE1-375C-5F7D-DADE29C012FD}"/>
                </a:ext>
              </a:extLst>
            </p:cNvPr>
            <p:cNvGrpSpPr/>
            <p:nvPr/>
          </p:nvGrpSpPr>
          <p:grpSpPr>
            <a:xfrm>
              <a:off x="7358546" y="5587566"/>
              <a:ext cx="1533674" cy="333652"/>
              <a:chOff x="-4608730" y="-75091"/>
              <a:chExt cx="2763450" cy="482705"/>
            </a:xfrm>
          </p:grpSpPr>
          <p:sp>
            <p:nvSpPr>
              <p:cNvPr id="23" name="Freeform 30">
                <a:extLst>
                  <a:ext uri="{FF2B5EF4-FFF2-40B4-BE49-F238E27FC236}">
                    <a16:creationId xmlns:a16="http://schemas.microsoft.com/office/drawing/2014/main" xmlns="" id="{2A715E01-A193-FF3B-8941-758A56013D3F}"/>
                  </a:ext>
                </a:extLst>
              </p:cNvPr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32">
                <a:extLst>
                  <a:ext uri="{FF2B5EF4-FFF2-40B4-BE49-F238E27FC236}">
                    <a16:creationId xmlns:a16="http://schemas.microsoft.com/office/drawing/2014/main" xmlns="" id="{B481B51E-643B-26AD-A79E-85D202C985D1}"/>
                  </a:ext>
                </a:extLst>
              </p:cNvPr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5" name="Group 43">
              <a:extLst>
                <a:ext uri="{FF2B5EF4-FFF2-40B4-BE49-F238E27FC236}">
                  <a16:creationId xmlns:a16="http://schemas.microsoft.com/office/drawing/2014/main" xmlns="" id="{2CD0E920-9B6A-407E-2057-2984B7D02F21}"/>
                </a:ext>
              </a:extLst>
            </p:cNvPr>
            <p:cNvGrpSpPr/>
            <p:nvPr/>
          </p:nvGrpSpPr>
          <p:grpSpPr>
            <a:xfrm>
              <a:off x="1272220" y="5587564"/>
              <a:ext cx="1508001" cy="333653"/>
              <a:chOff x="-4568336" y="-61692"/>
              <a:chExt cx="2717189" cy="482707"/>
            </a:xfrm>
          </p:grpSpPr>
          <p:sp>
            <p:nvSpPr>
              <p:cNvPr id="21" name="Freeform 45">
                <a:extLst>
                  <a:ext uri="{FF2B5EF4-FFF2-40B4-BE49-F238E27FC236}">
                    <a16:creationId xmlns:a16="http://schemas.microsoft.com/office/drawing/2014/main" xmlns="" id="{D6F14D0C-7063-A513-6764-E8AF851C3C2F}"/>
                  </a:ext>
                </a:extLst>
              </p:cNvPr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47">
                <a:extLst>
                  <a:ext uri="{FF2B5EF4-FFF2-40B4-BE49-F238E27FC236}">
                    <a16:creationId xmlns:a16="http://schemas.microsoft.com/office/drawing/2014/main" xmlns="" id="{06273499-940C-3DA1-FC70-B9625399CEAA}"/>
                  </a:ext>
                </a:extLst>
              </p:cNvPr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6" name="AutoShape 53">
              <a:extLst>
                <a:ext uri="{FF2B5EF4-FFF2-40B4-BE49-F238E27FC236}">
                  <a16:creationId xmlns:a16="http://schemas.microsoft.com/office/drawing/2014/main" xmlns="" id="{7DA0163F-3A73-EB24-25C9-2097804918BD}"/>
                </a:ext>
              </a:extLst>
            </p:cNvPr>
            <p:cNvSpPr/>
            <p:nvPr/>
          </p:nvSpPr>
          <p:spPr>
            <a:xfrm>
              <a:off x="4648200" y="5739540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AutoShape 54">
              <a:extLst>
                <a:ext uri="{FF2B5EF4-FFF2-40B4-BE49-F238E27FC236}">
                  <a16:creationId xmlns:a16="http://schemas.microsoft.com/office/drawing/2014/main" xmlns="" id="{B193A940-4D2D-6D8B-FF56-8D837FDFA2F4}"/>
                </a:ext>
              </a:extLst>
            </p:cNvPr>
            <p:cNvSpPr/>
            <p:nvPr/>
          </p:nvSpPr>
          <p:spPr>
            <a:xfrm>
              <a:off x="2781317" y="5774115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99C0C1C2-B59C-2280-B507-224F4393CCC7}"/>
                </a:ext>
              </a:extLst>
            </p:cNvPr>
            <p:cNvGrpSpPr/>
            <p:nvPr/>
          </p:nvGrpSpPr>
          <p:grpSpPr>
            <a:xfrm>
              <a:off x="3048000" y="5587723"/>
              <a:ext cx="1551312" cy="333651"/>
              <a:chOff x="5535288" y="5587723"/>
              <a:chExt cx="1551312" cy="333651"/>
            </a:xfrm>
          </p:grpSpPr>
          <p:sp>
            <p:nvSpPr>
              <p:cNvPr id="19" name="Freeform 50">
                <a:extLst>
                  <a:ext uri="{FF2B5EF4-FFF2-40B4-BE49-F238E27FC236}">
                    <a16:creationId xmlns:a16="http://schemas.microsoft.com/office/drawing/2014/main" xmlns="" id="{8EBE4166-7ACD-6BE9-3AB9-40D6870FE789}"/>
                  </a:ext>
                </a:extLst>
              </p:cNvPr>
              <p:cNvSpPr/>
              <p:nvPr/>
            </p:nvSpPr>
            <p:spPr>
              <a:xfrm>
                <a:off x="5535288" y="5587723"/>
                <a:ext cx="1551312" cy="333651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52">
                <a:extLst>
                  <a:ext uri="{FF2B5EF4-FFF2-40B4-BE49-F238E27FC236}">
                    <a16:creationId xmlns:a16="http://schemas.microsoft.com/office/drawing/2014/main" xmlns="" id="{FAF5B5D5-C9DB-24CD-5CEB-8B29F20DCBC3}"/>
                  </a:ext>
                </a:extLst>
              </p:cNvPr>
              <p:cNvSpPr txBox="1"/>
              <p:nvPr/>
            </p:nvSpPr>
            <p:spPr>
              <a:xfrm>
                <a:off x="5662686" y="5695074"/>
                <a:ext cx="1268996" cy="1538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171302" y="3090522"/>
            <a:ext cx="11782698" cy="624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ELECTRA : 감정분석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task에서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현재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높은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수준의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성능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(96.9%)을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보임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한국어로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사전학습한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koELCTRA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모델을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네이버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쇼핑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리뷰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네이버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영화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리뷰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스팀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게임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리뷰로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finetuning한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모델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사용</a:t>
            </a: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6831634" y="4864988"/>
            <a:ext cx="6214981" cy="2987084"/>
            <a:chOff x="6170715" y="4506587"/>
            <a:chExt cx="6039202" cy="3119496"/>
          </a:xfrm>
        </p:grpSpPr>
        <p:sp>
          <p:nvSpPr>
            <p:cNvPr id="6" name="Freeform 6"/>
            <p:cNvSpPr/>
            <p:nvPr/>
          </p:nvSpPr>
          <p:spPr>
            <a:xfrm>
              <a:off x="6170715" y="4829334"/>
              <a:ext cx="6039202" cy="1543539"/>
            </a:xfrm>
            <a:custGeom>
              <a:avLst/>
              <a:gdLst/>
              <a:ahLst/>
              <a:cxnLst/>
              <a:rect l="l" t="t" r="r" b="b"/>
              <a:pathLst>
                <a:path w="8052269" h="2058052">
                  <a:moveTo>
                    <a:pt x="0" y="0"/>
                  </a:moveTo>
                  <a:lnTo>
                    <a:pt x="8052268" y="0"/>
                  </a:lnTo>
                  <a:lnTo>
                    <a:pt x="8052268" y="2058052"/>
                  </a:lnTo>
                  <a:lnTo>
                    <a:pt x="0" y="2058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6855347" y="6458598"/>
              <a:ext cx="4669937" cy="1167485"/>
            </a:xfrm>
            <a:custGeom>
              <a:avLst/>
              <a:gdLst/>
              <a:ahLst/>
              <a:cxnLst/>
              <a:rect l="l" t="t" r="r" b="b"/>
              <a:pathLst>
                <a:path w="6226583" h="1556646">
                  <a:moveTo>
                    <a:pt x="0" y="0"/>
                  </a:moveTo>
                  <a:lnTo>
                    <a:pt x="6226583" y="0"/>
                  </a:lnTo>
                  <a:lnTo>
                    <a:pt x="6226583" y="1556646"/>
                  </a:lnTo>
                  <a:lnTo>
                    <a:pt x="0" y="1556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572649" y="4506587"/>
              <a:ext cx="905560" cy="33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모델 구조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79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1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3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pic>
        <p:nvPicPr>
          <p:cNvPr id="84" name="그림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218" y="4568420"/>
            <a:ext cx="5524853" cy="4057488"/>
          </a:xfrm>
          <a:prstGeom prst="rect">
            <a:avLst/>
          </a:prstGeom>
        </p:spPr>
      </p:pic>
      <p:sp>
        <p:nvSpPr>
          <p:cNvPr id="86" name="TextBox 58"/>
          <p:cNvSpPr txBox="1"/>
          <p:nvPr/>
        </p:nvSpPr>
        <p:spPr>
          <a:xfrm>
            <a:off x="1064437" y="1845421"/>
            <a:ext cx="5529591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감정분석 알고리즘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4266A152-D01A-B447-1E7A-C83E42F58FED}"/>
              </a:ext>
            </a:extLst>
          </p:cNvPr>
          <p:cNvGrpSpPr/>
          <p:nvPr/>
        </p:nvGrpSpPr>
        <p:grpSpPr>
          <a:xfrm>
            <a:off x="838200" y="430619"/>
            <a:ext cx="12172950" cy="674281"/>
            <a:chOff x="926685" y="5509102"/>
            <a:chExt cx="12172950" cy="674281"/>
          </a:xfrm>
        </p:grpSpPr>
        <p:sp>
          <p:nvSpPr>
            <p:cNvPr id="3" name="AutoShape 55">
              <a:extLst>
                <a:ext uri="{FF2B5EF4-FFF2-40B4-BE49-F238E27FC236}">
                  <a16:creationId xmlns:a16="http://schemas.microsoft.com/office/drawing/2014/main" xmlns="" id="{D9416E2C-A190-B502-065A-08105DA77A72}"/>
                </a:ext>
              </a:extLst>
            </p:cNvPr>
            <p:cNvSpPr/>
            <p:nvPr/>
          </p:nvSpPr>
          <p:spPr>
            <a:xfrm>
              <a:off x="7079671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xmlns="" id="{656B72E7-35FB-A614-2393-0D093D6F3B9D}"/>
                </a:ext>
              </a:extLst>
            </p:cNvPr>
            <p:cNvGrpSpPr/>
            <p:nvPr/>
          </p:nvGrpSpPr>
          <p:grpSpPr>
            <a:xfrm>
              <a:off x="4780290" y="5509102"/>
              <a:ext cx="2382510" cy="490574"/>
              <a:chOff x="4345220" y="294903"/>
              <a:chExt cx="1588341" cy="327049"/>
            </a:xfrm>
          </p:grpSpPr>
          <p:sp>
            <p:nvSpPr>
              <p:cNvPr id="33" name="Freeform 25">
                <a:extLst>
                  <a:ext uri="{FF2B5EF4-FFF2-40B4-BE49-F238E27FC236}">
                    <a16:creationId xmlns:a16="http://schemas.microsoft.com/office/drawing/2014/main" xmlns="" id="{91CDB8C2-4286-C39E-ED92-EFB934213D0A}"/>
                  </a:ext>
                </a:extLst>
              </p:cNvPr>
              <p:cNvSpPr/>
              <p:nvPr/>
            </p:nvSpPr>
            <p:spPr>
              <a:xfrm>
                <a:off x="4396019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7">
                <a:extLst>
                  <a:ext uri="{FF2B5EF4-FFF2-40B4-BE49-F238E27FC236}">
                    <a16:creationId xmlns:a16="http://schemas.microsoft.com/office/drawing/2014/main" xmlns="" id="{7C6338ED-6D10-747E-87E5-CC1661F36AB7}"/>
                  </a:ext>
                </a:extLst>
              </p:cNvPr>
              <p:cNvSpPr txBox="1"/>
              <p:nvPr/>
            </p:nvSpPr>
            <p:spPr>
              <a:xfrm>
                <a:off x="4345220" y="335722"/>
                <a:ext cx="1588341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03. </a:t>
                </a:r>
                <a:r>
                  <a:rPr lang="ko-KR" alt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수행절차 및 방법</a:t>
                </a:r>
                <a:endParaRPr lang="en-US" sz="14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" name="Group 33">
              <a:extLst>
                <a:ext uri="{FF2B5EF4-FFF2-40B4-BE49-F238E27FC236}">
                  <a16:creationId xmlns:a16="http://schemas.microsoft.com/office/drawing/2014/main" xmlns="" id="{E1448CC0-7F80-D7E9-B781-BA618D49C65E}"/>
                </a:ext>
              </a:extLst>
            </p:cNvPr>
            <p:cNvGrpSpPr/>
            <p:nvPr/>
          </p:nvGrpSpPr>
          <p:grpSpPr>
            <a:xfrm>
              <a:off x="9153381" y="5585448"/>
              <a:ext cx="1532502" cy="335273"/>
              <a:chOff x="0" y="-64754"/>
              <a:chExt cx="2761338" cy="485050"/>
            </a:xfrm>
          </p:grpSpPr>
          <p:grpSp>
            <p:nvGrpSpPr>
              <p:cNvPr id="29" name="Group 34">
                <a:extLst>
                  <a:ext uri="{FF2B5EF4-FFF2-40B4-BE49-F238E27FC236}">
                    <a16:creationId xmlns:a16="http://schemas.microsoft.com/office/drawing/2014/main" xmlns="" id="{47F9324B-FC89-D824-FF6D-E665A3D2451A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31" name="Freeform 35">
                  <a:extLst>
                    <a:ext uri="{FF2B5EF4-FFF2-40B4-BE49-F238E27FC236}">
                      <a16:creationId xmlns:a16="http://schemas.microsoft.com/office/drawing/2014/main" xmlns="" id="{9518B9BD-D721-609F-FD15-E3CB25B842F2}"/>
                    </a:ext>
                  </a:extLst>
                </p:cNvPr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2" name="Freeform 36">
                  <a:extLst>
                    <a:ext uri="{FF2B5EF4-FFF2-40B4-BE49-F238E27FC236}">
                      <a16:creationId xmlns:a16="http://schemas.microsoft.com/office/drawing/2014/main" xmlns="" id="{B6F3CA51-3A0E-6328-96C3-D586435AFE6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0" name="TextBox 37">
                <a:extLst>
                  <a:ext uri="{FF2B5EF4-FFF2-40B4-BE49-F238E27FC236}">
                    <a16:creationId xmlns:a16="http://schemas.microsoft.com/office/drawing/2014/main" xmlns="" id="{D88414F6-7A61-A05E-31A5-A4CB725C3CB8}"/>
                  </a:ext>
                </a:extLst>
              </p:cNvPr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" name="Group 38">
              <a:extLst>
                <a:ext uri="{FF2B5EF4-FFF2-40B4-BE49-F238E27FC236}">
                  <a16:creationId xmlns:a16="http://schemas.microsoft.com/office/drawing/2014/main" xmlns="" id="{C47E2615-1322-EF28-CE8B-08DD2116B7BB}"/>
                </a:ext>
              </a:extLst>
            </p:cNvPr>
            <p:cNvGrpSpPr/>
            <p:nvPr/>
          </p:nvGrpSpPr>
          <p:grpSpPr>
            <a:xfrm>
              <a:off x="10935975" y="5585448"/>
              <a:ext cx="1515279" cy="335273"/>
              <a:chOff x="0" y="-64754"/>
              <a:chExt cx="2730305" cy="485050"/>
            </a:xfrm>
          </p:grpSpPr>
          <p:grpSp>
            <p:nvGrpSpPr>
              <p:cNvPr id="25" name="Group 39">
                <a:extLst>
                  <a:ext uri="{FF2B5EF4-FFF2-40B4-BE49-F238E27FC236}">
                    <a16:creationId xmlns:a16="http://schemas.microsoft.com/office/drawing/2014/main" xmlns="" id="{C2550586-70CF-F0A1-279A-2B888B748362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27" name="Freeform 40">
                  <a:extLst>
                    <a:ext uri="{FF2B5EF4-FFF2-40B4-BE49-F238E27FC236}">
                      <a16:creationId xmlns:a16="http://schemas.microsoft.com/office/drawing/2014/main" xmlns="" id="{52751234-F74A-0DC0-D943-AB98DEFD0EEE}"/>
                    </a:ext>
                  </a:extLst>
                </p:cNvPr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Freeform 41">
                  <a:extLst>
                    <a:ext uri="{FF2B5EF4-FFF2-40B4-BE49-F238E27FC236}">
                      <a16:creationId xmlns:a16="http://schemas.microsoft.com/office/drawing/2014/main" xmlns="" id="{09CE0759-4AC1-724E-D048-36F1A775CB3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6" name="TextBox 42">
                <a:extLst>
                  <a:ext uri="{FF2B5EF4-FFF2-40B4-BE49-F238E27FC236}">
                    <a16:creationId xmlns:a16="http://schemas.microsoft.com/office/drawing/2014/main" xmlns="" id="{0EFE49C0-F12E-F303-47CE-74B7FA30644C}"/>
                  </a:ext>
                </a:extLst>
              </p:cNvPr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" name="AutoShape 56">
              <a:extLst>
                <a:ext uri="{FF2B5EF4-FFF2-40B4-BE49-F238E27FC236}">
                  <a16:creationId xmlns:a16="http://schemas.microsoft.com/office/drawing/2014/main" xmlns="" id="{70EA2A3B-B478-6D16-9070-052D73ECD66C}"/>
                </a:ext>
              </a:extLst>
            </p:cNvPr>
            <p:cNvSpPr/>
            <p:nvPr/>
          </p:nvSpPr>
          <p:spPr>
            <a:xfrm>
              <a:off x="8906583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57">
              <a:extLst>
                <a:ext uri="{FF2B5EF4-FFF2-40B4-BE49-F238E27FC236}">
                  <a16:creationId xmlns:a16="http://schemas.microsoft.com/office/drawing/2014/main" xmlns="" id="{5644CB9A-DC8D-861D-DE7A-9F8AD742A60E}"/>
                </a:ext>
              </a:extLst>
            </p:cNvPr>
            <p:cNvSpPr/>
            <p:nvPr/>
          </p:nvSpPr>
          <p:spPr>
            <a:xfrm>
              <a:off x="10689179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xmlns="" id="{83755DCC-723F-F916-B50C-0C8F06909370}"/>
                </a:ext>
              </a:extLst>
            </p:cNvPr>
            <p:cNvSpPr/>
            <p:nvPr/>
          </p:nvSpPr>
          <p:spPr>
            <a:xfrm>
              <a:off x="926685" y="6176238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4" name="Group 28">
              <a:extLst>
                <a:ext uri="{FF2B5EF4-FFF2-40B4-BE49-F238E27FC236}">
                  <a16:creationId xmlns:a16="http://schemas.microsoft.com/office/drawing/2014/main" xmlns="" id="{1A0F5EC8-3DC3-D97D-EE89-C8FB50E050A6}"/>
                </a:ext>
              </a:extLst>
            </p:cNvPr>
            <p:cNvGrpSpPr/>
            <p:nvPr/>
          </p:nvGrpSpPr>
          <p:grpSpPr>
            <a:xfrm>
              <a:off x="7358546" y="5587566"/>
              <a:ext cx="1533674" cy="333652"/>
              <a:chOff x="-4608730" y="-75091"/>
              <a:chExt cx="2763450" cy="482705"/>
            </a:xfrm>
          </p:grpSpPr>
          <p:sp>
            <p:nvSpPr>
              <p:cNvPr id="23" name="Freeform 30">
                <a:extLst>
                  <a:ext uri="{FF2B5EF4-FFF2-40B4-BE49-F238E27FC236}">
                    <a16:creationId xmlns:a16="http://schemas.microsoft.com/office/drawing/2014/main" xmlns="" id="{DAB4F7F3-B631-6633-299D-CA8E5B99F59F}"/>
                  </a:ext>
                </a:extLst>
              </p:cNvPr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32">
                <a:extLst>
                  <a:ext uri="{FF2B5EF4-FFF2-40B4-BE49-F238E27FC236}">
                    <a16:creationId xmlns:a16="http://schemas.microsoft.com/office/drawing/2014/main" xmlns="" id="{3124A511-8E24-CA77-4BA1-2ECFA32D7F59}"/>
                  </a:ext>
                </a:extLst>
              </p:cNvPr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5" name="Group 43">
              <a:extLst>
                <a:ext uri="{FF2B5EF4-FFF2-40B4-BE49-F238E27FC236}">
                  <a16:creationId xmlns:a16="http://schemas.microsoft.com/office/drawing/2014/main" xmlns="" id="{6EBC571A-55A2-56E5-220A-8C28550D62F8}"/>
                </a:ext>
              </a:extLst>
            </p:cNvPr>
            <p:cNvGrpSpPr/>
            <p:nvPr/>
          </p:nvGrpSpPr>
          <p:grpSpPr>
            <a:xfrm>
              <a:off x="1272220" y="5587564"/>
              <a:ext cx="1508001" cy="333653"/>
              <a:chOff x="-4568336" y="-61692"/>
              <a:chExt cx="2717189" cy="482707"/>
            </a:xfrm>
          </p:grpSpPr>
          <p:sp>
            <p:nvSpPr>
              <p:cNvPr id="21" name="Freeform 45">
                <a:extLst>
                  <a:ext uri="{FF2B5EF4-FFF2-40B4-BE49-F238E27FC236}">
                    <a16:creationId xmlns:a16="http://schemas.microsoft.com/office/drawing/2014/main" xmlns="" id="{C475741D-097F-FAE3-CE73-1E97A6BC917C}"/>
                  </a:ext>
                </a:extLst>
              </p:cNvPr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47">
                <a:extLst>
                  <a:ext uri="{FF2B5EF4-FFF2-40B4-BE49-F238E27FC236}">
                    <a16:creationId xmlns:a16="http://schemas.microsoft.com/office/drawing/2014/main" xmlns="" id="{43AA0438-305C-55EF-6354-DF02A06AC0DF}"/>
                  </a:ext>
                </a:extLst>
              </p:cNvPr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6" name="AutoShape 53">
              <a:extLst>
                <a:ext uri="{FF2B5EF4-FFF2-40B4-BE49-F238E27FC236}">
                  <a16:creationId xmlns:a16="http://schemas.microsoft.com/office/drawing/2014/main" xmlns="" id="{8BF57B87-FD9A-17B3-ED0C-144C1F0E9714}"/>
                </a:ext>
              </a:extLst>
            </p:cNvPr>
            <p:cNvSpPr/>
            <p:nvPr/>
          </p:nvSpPr>
          <p:spPr>
            <a:xfrm>
              <a:off x="4648200" y="5739540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AutoShape 54">
              <a:extLst>
                <a:ext uri="{FF2B5EF4-FFF2-40B4-BE49-F238E27FC236}">
                  <a16:creationId xmlns:a16="http://schemas.microsoft.com/office/drawing/2014/main" xmlns="" id="{EC308AE4-5447-101C-E329-F84DABFEA9CC}"/>
                </a:ext>
              </a:extLst>
            </p:cNvPr>
            <p:cNvSpPr/>
            <p:nvPr/>
          </p:nvSpPr>
          <p:spPr>
            <a:xfrm>
              <a:off x="2781317" y="5774115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C3E4C896-AAFF-9E20-4365-25DCBB257DB5}"/>
                </a:ext>
              </a:extLst>
            </p:cNvPr>
            <p:cNvGrpSpPr/>
            <p:nvPr/>
          </p:nvGrpSpPr>
          <p:grpSpPr>
            <a:xfrm>
              <a:off x="3048000" y="5587723"/>
              <a:ext cx="1551312" cy="333651"/>
              <a:chOff x="5535288" y="5587723"/>
              <a:chExt cx="1551312" cy="333651"/>
            </a:xfrm>
          </p:grpSpPr>
          <p:sp>
            <p:nvSpPr>
              <p:cNvPr id="19" name="Freeform 50">
                <a:extLst>
                  <a:ext uri="{FF2B5EF4-FFF2-40B4-BE49-F238E27FC236}">
                    <a16:creationId xmlns:a16="http://schemas.microsoft.com/office/drawing/2014/main" xmlns="" id="{1CF8A36D-C4A2-29A7-BD43-F14C7459712E}"/>
                  </a:ext>
                </a:extLst>
              </p:cNvPr>
              <p:cNvSpPr/>
              <p:nvPr/>
            </p:nvSpPr>
            <p:spPr>
              <a:xfrm>
                <a:off x="5535288" y="5587723"/>
                <a:ext cx="1551312" cy="333651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52">
                <a:extLst>
                  <a:ext uri="{FF2B5EF4-FFF2-40B4-BE49-F238E27FC236}">
                    <a16:creationId xmlns:a16="http://schemas.microsoft.com/office/drawing/2014/main" xmlns="" id="{815547AC-B5B8-0C6A-6BBF-51265CFD4CA6}"/>
                  </a:ext>
                </a:extLst>
              </p:cNvPr>
              <p:cNvSpPr txBox="1"/>
              <p:nvPr/>
            </p:nvSpPr>
            <p:spPr>
              <a:xfrm>
                <a:off x="5662686" y="5695074"/>
                <a:ext cx="1268996" cy="1538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그룹 83"/>
          <p:cNvGrpSpPr/>
          <p:nvPr/>
        </p:nvGrpSpPr>
        <p:grpSpPr>
          <a:xfrm>
            <a:off x="1388587" y="4014600"/>
            <a:ext cx="11143106" cy="2517070"/>
            <a:chOff x="1458292" y="4056324"/>
            <a:chExt cx="11143106" cy="2517070"/>
          </a:xfrm>
        </p:grpSpPr>
        <p:sp>
          <p:nvSpPr>
            <p:cNvPr id="4" name="TextBox 4"/>
            <p:cNvSpPr txBox="1"/>
            <p:nvPr/>
          </p:nvSpPr>
          <p:spPr>
            <a:xfrm>
              <a:off x="4284557" y="4056324"/>
              <a:ext cx="5767348" cy="22738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635"/>
                </a:lnSpc>
              </a:pPr>
              <a:r>
                <a:rPr lang="en-US" sz="14025" dirty="0" err="1">
                  <a:solidFill>
                    <a:srgbClr val="000000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브랜딩</a:t>
              </a:r>
              <a:endParaRPr lang="en-US" sz="14025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grpSp>
          <p:nvGrpSpPr>
            <p:cNvPr id="43" name="Group 43"/>
            <p:cNvGrpSpPr/>
            <p:nvPr/>
          </p:nvGrpSpPr>
          <p:grpSpPr>
            <a:xfrm>
              <a:off x="1458292" y="4219113"/>
              <a:ext cx="11143106" cy="2354281"/>
              <a:chOff x="0" y="0"/>
              <a:chExt cx="19809964" cy="4185388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1089416"/>
                <a:ext cx="3441630" cy="1792635"/>
              </a:xfrm>
              <a:custGeom>
                <a:avLst/>
                <a:gdLst/>
                <a:ahLst/>
                <a:cxnLst/>
                <a:rect l="l" t="t" r="r" b="b"/>
                <a:pathLst>
                  <a:path w="3441630" h="1792635">
                    <a:moveTo>
                      <a:pt x="0" y="0"/>
                    </a:moveTo>
                    <a:lnTo>
                      <a:pt x="3441630" y="0"/>
                    </a:lnTo>
                    <a:lnTo>
                      <a:pt x="3441630" y="1792635"/>
                    </a:lnTo>
                    <a:lnTo>
                      <a:pt x="0" y="179263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alphaModFix amt="19999"/>
                </a:blip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3441630" y="0"/>
                <a:ext cx="16368334" cy="4185388"/>
              </a:xfrm>
              <a:custGeom>
                <a:avLst/>
                <a:gdLst/>
                <a:ahLst/>
                <a:cxnLst/>
                <a:rect l="l" t="t" r="r" b="b"/>
                <a:pathLst>
                  <a:path w="16368334" h="4185388">
                    <a:moveTo>
                      <a:pt x="0" y="0"/>
                    </a:moveTo>
                    <a:lnTo>
                      <a:pt x="16368333" y="0"/>
                    </a:lnTo>
                    <a:lnTo>
                      <a:pt x="16368333" y="4185388"/>
                    </a:lnTo>
                    <a:lnTo>
                      <a:pt x="0" y="41853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alphaModFix amt="19999"/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2277980" y="1143155"/>
                <a:ext cx="3852332" cy="159587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006"/>
                  </a:lnSpc>
                  <a:spcBef>
                    <a:spcPct val="0"/>
                  </a:spcBef>
                </a:pPr>
                <a:r>
                  <a:rPr lang="en-US" sz="5004">
                    <a:solidFill>
                      <a:srgbClr val="000000">
                        <a:alpha val="19608"/>
                      </a:srgbClr>
                    </a:solidFill>
                    <a:latin typeface="나눔스퀘어라운드OTF ExtraBold" panose="020B0600000101010101" pitchFamily="34" charset="-127"/>
                    <a:ea typeface="나눔스퀘어라운드OTF ExtraBold" panose="020B0600000101010101" pitchFamily="34" charset="-127"/>
                  </a:rPr>
                  <a:t>X</a:t>
                </a:r>
              </a:p>
            </p:txBody>
          </p:sp>
        </p:grpSp>
      </p:grpSp>
      <p:grpSp>
        <p:nvGrpSpPr>
          <p:cNvPr id="78" name="그룹 77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79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1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3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grpSp>
        <p:nvGrpSpPr>
          <p:cNvPr id="85" name="그룹 84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86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12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3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8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10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1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9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06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08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9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7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0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02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04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5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3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1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00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1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2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8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9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1"/>
          <p:cNvSpPr txBox="1"/>
          <p:nvPr/>
        </p:nvSpPr>
        <p:spPr>
          <a:xfrm>
            <a:off x="1176402" y="2911219"/>
            <a:ext cx="11870213" cy="304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블로그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데이터는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다른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리뷰데이터에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비해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TPO(Time, Place, Occasion)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가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자세하게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드러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나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브랜딩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분석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대상으로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선정</a:t>
            </a: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777111" y="8608355"/>
            <a:ext cx="2414551" cy="37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4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마켓컬리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리뷰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8122303" y="8608355"/>
            <a:ext cx="2414551" cy="37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4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네이버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블로그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3949A956-FA12-3880-8F86-4E7F1C798721}"/>
              </a:ext>
            </a:extLst>
          </p:cNvPr>
          <p:cNvGrpSpPr/>
          <p:nvPr/>
        </p:nvGrpSpPr>
        <p:grpSpPr>
          <a:xfrm>
            <a:off x="3438781" y="3785102"/>
            <a:ext cx="2950887" cy="4685809"/>
            <a:chOff x="3551707" y="3785102"/>
            <a:chExt cx="2950887" cy="4685809"/>
          </a:xfrm>
        </p:grpSpPr>
        <p:sp>
          <p:nvSpPr>
            <p:cNvPr id="41" name="Freeform 41"/>
            <p:cNvSpPr/>
            <p:nvPr/>
          </p:nvSpPr>
          <p:spPr>
            <a:xfrm>
              <a:off x="3567560" y="3785102"/>
              <a:ext cx="2935034" cy="4685809"/>
            </a:xfrm>
            <a:custGeom>
              <a:avLst/>
              <a:gdLst/>
              <a:ahLst/>
              <a:cxnLst/>
              <a:rect l="l" t="t" r="r" b="b"/>
              <a:pathLst>
                <a:path w="3526983" h="5617456">
                  <a:moveTo>
                    <a:pt x="0" y="0"/>
                  </a:moveTo>
                  <a:lnTo>
                    <a:pt x="3526984" y="0"/>
                  </a:lnTo>
                  <a:lnTo>
                    <a:pt x="3526984" y="5617456"/>
                  </a:lnTo>
                  <a:lnTo>
                    <a:pt x="0" y="5617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6269" b="-6269"/>
              </a:stretch>
            </a:blip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2" name="Group 42"/>
            <p:cNvGrpSpPr/>
            <p:nvPr/>
          </p:nvGrpSpPr>
          <p:grpSpPr>
            <a:xfrm>
              <a:off x="4257138" y="5634553"/>
              <a:ext cx="777940" cy="196707"/>
              <a:chOff x="0" y="0"/>
              <a:chExt cx="253431" cy="63929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253431" cy="63929"/>
              </a:xfrm>
              <a:custGeom>
                <a:avLst/>
                <a:gdLst/>
                <a:ahLst/>
                <a:cxnLst/>
                <a:rect l="l" t="t" r="r" b="b"/>
                <a:pathLst>
                  <a:path w="253431" h="63929">
                    <a:moveTo>
                      <a:pt x="0" y="0"/>
                    </a:moveTo>
                    <a:lnTo>
                      <a:pt x="253431" y="0"/>
                    </a:lnTo>
                    <a:lnTo>
                      <a:pt x="253431" y="63929"/>
                    </a:lnTo>
                    <a:lnTo>
                      <a:pt x="0" y="6392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09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4257138" y="6368604"/>
              <a:ext cx="777940" cy="196707"/>
              <a:chOff x="0" y="0"/>
              <a:chExt cx="253431" cy="63929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253431" cy="63929"/>
              </a:xfrm>
              <a:custGeom>
                <a:avLst/>
                <a:gdLst/>
                <a:ahLst/>
                <a:cxnLst/>
                <a:rect l="l" t="t" r="r" b="b"/>
                <a:pathLst>
                  <a:path w="253431" h="63929">
                    <a:moveTo>
                      <a:pt x="0" y="0"/>
                    </a:moveTo>
                    <a:lnTo>
                      <a:pt x="253431" y="0"/>
                    </a:lnTo>
                    <a:lnTo>
                      <a:pt x="253431" y="63929"/>
                    </a:lnTo>
                    <a:lnTo>
                      <a:pt x="0" y="6392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09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55" name="Freeform 55"/>
            <p:cNvSpPr/>
            <p:nvPr/>
          </p:nvSpPr>
          <p:spPr>
            <a:xfrm>
              <a:off x="3551707" y="4951613"/>
              <a:ext cx="2942592" cy="381019"/>
            </a:xfrm>
            <a:custGeom>
              <a:avLst/>
              <a:gdLst/>
              <a:ahLst/>
              <a:cxnLst/>
              <a:rect l="l" t="t" r="r" b="b"/>
              <a:pathLst>
                <a:path w="3536064" h="456774">
                  <a:moveTo>
                    <a:pt x="0" y="0"/>
                  </a:moveTo>
                  <a:lnTo>
                    <a:pt x="3536065" y="0"/>
                  </a:lnTo>
                  <a:lnTo>
                    <a:pt x="3536065" y="456774"/>
                  </a:lnTo>
                  <a:lnTo>
                    <a:pt x="0" y="456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531" t="-14001" r="-3557" b="-1840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3777111" y="6959124"/>
              <a:ext cx="2641503" cy="498756"/>
            </a:xfrm>
            <a:custGeom>
              <a:avLst/>
              <a:gdLst/>
              <a:ahLst/>
              <a:cxnLst/>
              <a:rect l="l" t="t" r="r" b="b"/>
              <a:pathLst>
                <a:path w="3174250" h="597920">
                  <a:moveTo>
                    <a:pt x="0" y="0"/>
                  </a:moveTo>
                  <a:lnTo>
                    <a:pt x="3174250" y="0"/>
                  </a:lnTo>
                  <a:lnTo>
                    <a:pt x="3174250" y="597920"/>
                  </a:lnTo>
                  <a:lnTo>
                    <a:pt x="0" y="59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34" t="-7274" r="-2208" b="-588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4" name="AutoShape 64"/>
            <p:cNvSpPr/>
            <p:nvPr/>
          </p:nvSpPr>
          <p:spPr>
            <a:xfrm flipV="1">
              <a:off x="4646108" y="5332631"/>
              <a:ext cx="376896" cy="400275"/>
            </a:xfrm>
            <a:prstGeom prst="line">
              <a:avLst/>
            </a:prstGeom>
            <a:ln w="38100" cap="flat">
              <a:solidFill>
                <a:srgbClr val="FF12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AutoShape 65"/>
            <p:cNvSpPr/>
            <p:nvPr/>
          </p:nvSpPr>
          <p:spPr>
            <a:xfrm>
              <a:off x="5035077" y="6466957"/>
              <a:ext cx="62785" cy="741546"/>
            </a:xfrm>
            <a:prstGeom prst="line">
              <a:avLst/>
            </a:prstGeom>
            <a:ln w="38100" cap="flat">
              <a:solidFill>
                <a:srgbClr val="FF12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5" name="Freeform 45"/>
          <p:cNvSpPr/>
          <p:nvPr/>
        </p:nvSpPr>
        <p:spPr>
          <a:xfrm>
            <a:off x="7552820" y="3785102"/>
            <a:ext cx="2978152" cy="4685809"/>
          </a:xfrm>
          <a:custGeom>
            <a:avLst/>
            <a:gdLst/>
            <a:ahLst/>
            <a:cxnLst/>
            <a:rect l="l" t="t" r="r" b="b"/>
            <a:pathLst>
              <a:path w="3578796" h="5617456">
                <a:moveTo>
                  <a:pt x="0" y="0"/>
                </a:moveTo>
                <a:lnTo>
                  <a:pt x="3578796" y="0"/>
                </a:lnTo>
                <a:lnTo>
                  <a:pt x="3578796" y="5617456"/>
                </a:lnTo>
                <a:lnTo>
                  <a:pt x="0" y="5617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32" t="-53357" r="-682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6" name="Group 46"/>
          <p:cNvGrpSpPr/>
          <p:nvPr/>
        </p:nvGrpSpPr>
        <p:grpSpPr>
          <a:xfrm>
            <a:off x="7826656" y="7208502"/>
            <a:ext cx="1383760" cy="184971"/>
            <a:chOff x="0" y="0"/>
            <a:chExt cx="269109" cy="3588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69109" cy="35887"/>
            </a:xfrm>
            <a:custGeom>
              <a:avLst/>
              <a:gdLst/>
              <a:ahLst/>
              <a:cxnLst/>
              <a:rect l="l" t="t" r="r" b="b"/>
              <a:pathLst>
                <a:path w="269109" h="35887">
                  <a:moveTo>
                    <a:pt x="0" y="0"/>
                  </a:moveTo>
                  <a:lnTo>
                    <a:pt x="269109" y="0"/>
                  </a:lnTo>
                  <a:lnTo>
                    <a:pt x="269109" y="35887"/>
                  </a:lnTo>
                  <a:lnTo>
                    <a:pt x="0" y="358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2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09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7758197" y="8017106"/>
            <a:ext cx="1520679" cy="138366"/>
            <a:chOff x="0" y="0"/>
            <a:chExt cx="458144" cy="41587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458144" cy="41587"/>
            </a:xfrm>
            <a:custGeom>
              <a:avLst/>
              <a:gdLst/>
              <a:ahLst/>
              <a:cxnLst/>
              <a:rect l="l" t="t" r="r" b="b"/>
              <a:pathLst>
                <a:path w="458144" h="41587">
                  <a:moveTo>
                    <a:pt x="0" y="0"/>
                  </a:moveTo>
                  <a:lnTo>
                    <a:pt x="458144" y="0"/>
                  </a:lnTo>
                  <a:lnTo>
                    <a:pt x="458144" y="41587"/>
                  </a:lnTo>
                  <a:lnTo>
                    <a:pt x="0" y="41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7529075" y="6368604"/>
            <a:ext cx="3362683" cy="411292"/>
          </a:xfrm>
          <a:custGeom>
            <a:avLst/>
            <a:gdLst/>
            <a:ahLst/>
            <a:cxnLst/>
            <a:rect l="l" t="t" r="r" b="b"/>
            <a:pathLst>
              <a:path w="4040881" h="493067">
                <a:moveTo>
                  <a:pt x="0" y="0"/>
                </a:moveTo>
                <a:lnTo>
                  <a:pt x="4040881" y="0"/>
                </a:lnTo>
                <a:lnTo>
                  <a:pt x="4040881" y="493066"/>
                </a:lnTo>
                <a:lnTo>
                  <a:pt x="0" y="493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8" name="Freeform 58"/>
          <p:cNvSpPr/>
          <p:nvPr/>
        </p:nvSpPr>
        <p:spPr>
          <a:xfrm>
            <a:off x="8189202" y="7512654"/>
            <a:ext cx="2683008" cy="424099"/>
          </a:xfrm>
          <a:custGeom>
            <a:avLst/>
            <a:gdLst/>
            <a:ahLst/>
            <a:cxnLst/>
            <a:rect l="l" t="t" r="r" b="b"/>
            <a:pathLst>
              <a:path w="3224126" h="508420">
                <a:moveTo>
                  <a:pt x="0" y="0"/>
                </a:moveTo>
                <a:lnTo>
                  <a:pt x="3224127" y="0"/>
                </a:lnTo>
                <a:lnTo>
                  <a:pt x="3224127" y="508420"/>
                </a:lnTo>
                <a:lnTo>
                  <a:pt x="0" y="5084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66" name="AutoShape 66"/>
          <p:cNvSpPr/>
          <p:nvPr/>
        </p:nvSpPr>
        <p:spPr>
          <a:xfrm flipV="1">
            <a:off x="8518536" y="6779895"/>
            <a:ext cx="691880" cy="257278"/>
          </a:xfrm>
          <a:prstGeom prst="line">
            <a:avLst/>
          </a:prstGeom>
          <a:ln w="38100" cap="flat">
            <a:solidFill>
              <a:srgbClr val="FF12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" name="AutoShape 67"/>
          <p:cNvSpPr/>
          <p:nvPr/>
        </p:nvSpPr>
        <p:spPr>
          <a:xfrm flipH="1" flipV="1">
            <a:off x="9210416" y="7936753"/>
            <a:ext cx="68460" cy="149538"/>
          </a:xfrm>
          <a:prstGeom prst="line">
            <a:avLst/>
          </a:prstGeom>
          <a:ln w="38100" cap="flat">
            <a:solidFill>
              <a:srgbClr val="FF12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9" name="그룹 98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100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102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3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4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106" name="TextBox 58"/>
          <p:cNvSpPr txBox="1"/>
          <p:nvPr/>
        </p:nvSpPr>
        <p:spPr>
          <a:xfrm>
            <a:off x="1064437" y="1790700"/>
            <a:ext cx="919104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블로그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데이터 선정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108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9" name="그룹 108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34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5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10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32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3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11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28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30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1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9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12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24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26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7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5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13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22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14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5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6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7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8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9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0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1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796569" y="5137637"/>
            <a:ext cx="4891953" cy="3115436"/>
          </a:xfrm>
          <a:custGeom>
            <a:avLst/>
            <a:gdLst/>
            <a:ahLst/>
            <a:cxnLst/>
            <a:rect l="l" t="t" r="r" b="b"/>
            <a:pathLst>
              <a:path w="6522604" h="4153915">
                <a:moveTo>
                  <a:pt x="0" y="0"/>
                </a:moveTo>
                <a:lnTo>
                  <a:pt x="6522604" y="0"/>
                </a:lnTo>
                <a:lnTo>
                  <a:pt x="6522604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6988477" y="5137637"/>
            <a:ext cx="4976861" cy="3115436"/>
          </a:xfrm>
          <a:custGeom>
            <a:avLst/>
            <a:gdLst/>
            <a:ahLst/>
            <a:cxnLst/>
            <a:rect l="l" t="t" r="r" b="b"/>
            <a:pathLst>
              <a:path w="6635814" h="4153915">
                <a:moveTo>
                  <a:pt x="0" y="0"/>
                </a:moveTo>
                <a:lnTo>
                  <a:pt x="6635814" y="0"/>
                </a:lnTo>
                <a:lnTo>
                  <a:pt x="6635814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557540" y="5274855"/>
            <a:ext cx="1824332" cy="1420499"/>
            <a:chOff x="0" y="0"/>
            <a:chExt cx="1330692" cy="10361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0692" cy="1036132"/>
            </a:xfrm>
            <a:custGeom>
              <a:avLst/>
              <a:gdLst/>
              <a:ahLst/>
              <a:cxnLst/>
              <a:rect l="l" t="t" r="r" b="b"/>
              <a:pathLst>
                <a:path w="1330692" h="1036132">
                  <a:moveTo>
                    <a:pt x="665346" y="0"/>
                  </a:moveTo>
                  <a:cubicBezTo>
                    <a:pt x="297886" y="0"/>
                    <a:pt x="0" y="231946"/>
                    <a:pt x="0" y="518066"/>
                  </a:cubicBezTo>
                  <a:cubicBezTo>
                    <a:pt x="0" y="804186"/>
                    <a:pt x="297886" y="1036132"/>
                    <a:pt x="665346" y="1036132"/>
                  </a:cubicBezTo>
                  <a:cubicBezTo>
                    <a:pt x="1032807" y="1036132"/>
                    <a:pt x="1330692" y="804186"/>
                    <a:pt x="1330692" y="518066"/>
                  </a:cubicBezTo>
                  <a:cubicBezTo>
                    <a:pt x="1330692" y="231946"/>
                    <a:pt x="1032807" y="0"/>
                    <a:pt x="6653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10946" y="7438304"/>
            <a:ext cx="1493058" cy="975905"/>
            <a:chOff x="0" y="0"/>
            <a:chExt cx="1330692" cy="8697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30692" cy="869778"/>
            </a:xfrm>
            <a:custGeom>
              <a:avLst/>
              <a:gdLst/>
              <a:ahLst/>
              <a:cxnLst/>
              <a:rect l="l" t="t" r="r" b="b"/>
              <a:pathLst>
                <a:path w="1330692" h="869778">
                  <a:moveTo>
                    <a:pt x="665346" y="0"/>
                  </a:moveTo>
                  <a:cubicBezTo>
                    <a:pt x="297886" y="0"/>
                    <a:pt x="0" y="194706"/>
                    <a:pt x="0" y="434889"/>
                  </a:cubicBezTo>
                  <a:cubicBezTo>
                    <a:pt x="0" y="675072"/>
                    <a:pt x="297886" y="869778"/>
                    <a:pt x="665346" y="869778"/>
                  </a:cubicBezTo>
                  <a:cubicBezTo>
                    <a:pt x="1032807" y="869778"/>
                    <a:pt x="1330692" y="675072"/>
                    <a:pt x="1330692" y="434889"/>
                  </a:cubicBezTo>
                  <a:cubicBezTo>
                    <a:pt x="1330692" y="194706"/>
                    <a:pt x="1032807" y="0"/>
                    <a:pt x="6653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52410" y="7544737"/>
            <a:ext cx="2109533" cy="823602"/>
            <a:chOff x="0" y="0"/>
            <a:chExt cx="1330692" cy="5195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0692" cy="519528"/>
            </a:xfrm>
            <a:custGeom>
              <a:avLst/>
              <a:gdLst/>
              <a:ahLst/>
              <a:cxnLst/>
              <a:rect l="l" t="t" r="r" b="b"/>
              <a:pathLst>
                <a:path w="1330692" h="519528">
                  <a:moveTo>
                    <a:pt x="665346" y="0"/>
                  </a:moveTo>
                  <a:cubicBezTo>
                    <a:pt x="297886" y="0"/>
                    <a:pt x="0" y="116300"/>
                    <a:pt x="0" y="259764"/>
                  </a:cubicBezTo>
                  <a:cubicBezTo>
                    <a:pt x="0" y="403228"/>
                    <a:pt x="297886" y="519528"/>
                    <a:pt x="665346" y="519528"/>
                  </a:cubicBezTo>
                  <a:cubicBezTo>
                    <a:pt x="1032807" y="519528"/>
                    <a:pt x="1330692" y="403228"/>
                    <a:pt x="1330692" y="259764"/>
                  </a:cubicBezTo>
                  <a:cubicBezTo>
                    <a:pt x="1330692" y="116300"/>
                    <a:pt x="1032807" y="0"/>
                    <a:pt x="6653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2C92D5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36317" y="7205283"/>
            <a:ext cx="1736046" cy="1047789"/>
            <a:chOff x="0" y="0"/>
            <a:chExt cx="1330692" cy="8031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0692" cy="803138"/>
            </a:xfrm>
            <a:custGeom>
              <a:avLst/>
              <a:gdLst/>
              <a:ahLst/>
              <a:cxnLst/>
              <a:rect l="l" t="t" r="r" b="b"/>
              <a:pathLst>
                <a:path w="1330692" h="803138">
                  <a:moveTo>
                    <a:pt x="665346" y="0"/>
                  </a:moveTo>
                  <a:cubicBezTo>
                    <a:pt x="297886" y="0"/>
                    <a:pt x="0" y="179789"/>
                    <a:pt x="0" y="401569"/>
                  </a:cubicBezTo>
                  <a:cubicBezTo>
                    <a:pt x="0" y="623350"/>
                    <a:pt x="297886" y="803138"/>
                    <a:pt x="665346" y="803138"/>
                  </a:cubicBezTo>
                  <a:cubicBezTo>
                    <a:pt x="1032807" y="803138"/>
                    <a:pt x="1330692" y="623350"/>
                    <a:pt x="1330692" y="401569"/>
                  </a:cubicBezTo>
                  <a:cubicBezTo>
                    <a:pt x="1330692" y="179789"/>
                    <a:pt x="1032807" y="0"/>
                    <a:pt x="6653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821679" y="7438304"/>
            <a:ext cx="998906" cy="887047"/>
            <a:chOff x="0" y="0"/>
            <a:chExt cx="1166792" cy="1036132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166792" cy="1036132"/>
            </a:xfrm>
            <a:custGeom>
              <a:avLst/>
              <a:gdLst/>
              <a:ahLst/>
              <a:cxnLst/>
              <a:rect l="l" t="t" r="r" b="b"/>
              <a:pathLst>
                <a:path w="1166792" h="1036132">
                  <a:moveTo>
                    <a:pt x="583396" y="0"/>
                  </a:moveTo>
                  <a:cubicBezTo>
                    <a:pt x="261195" y="0"/>
                    <a:pt x="0" y="231946"/>
                    <a:pt x="0" y="518066"/>
                  </a:cubicBezTo>
                  <a:cubicBezTo>
                    <a:pt x="0" y="804186"/>
                    <a:pt x="261195" y="1036132"/>
                    <a:pt x="583396" y="1036132"/>
                  </a:cubicBezTo>
                  <a:cubicBezTo>
                    <a:pt x="905597" y="1036132"/>
                    <a:pt x="1166792" y="804186"/>
                    <a:pt x="1166792" y="518066"/>
                  </a:cubicBezTo>
                  <a:cubicBezTo>
                    <a:pt x="1166792" y="231946"/>
                    <a:pt x="905597" y="0"/>
                    <a:pt x="5833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7862562" y="6444943"/>
            <a:ext cx="998906" cy="887047"/>
            <a:chOff x="0" y="0"/>
            <a:chExt cx="1166792" cy="1036132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166792" cy="1036132"/>
            </a:xfrm>
            <a:custGeom>
              <a:avLst/>
              <a:gdLst/>
              <a:ahLst/>
              <a:cxnLst/>
              <a:rect l="l" t="t" r="r" b="b"/>
              <a:pathLst>
                <a:path w="1166792" h="1036132">
                  <a:moveTo>
                    <a:pt x="583396" y="0"/>
                  </a:moveTo>
                  <a:cubicBezTo>
                    <a:pt x="261195" y="0"/>
                    <a:pt x="0" y="231946"/>
                    <a:pt x="0" y="518066"/>
                  </a:cubicBezTo>
                  <a:cubicBezTo>
                    <a:pt x="0" y="804186"/>
                    <a:pt x="261195" y="1036132"/>
                    <a:pt x="583396" y="1036132"/>
                  </a:cubicBezTo>
                  <a:cubicBezTo>
                    <a:pt x="905597" y="1036132"/>
                    <a:pt x="1166792" y="804186"/>
                    <a:pt x="1166792" y="518066"/>
                  </a:cubicBezTo>
                  <a:cubicBezTo>
                    <a:pt x="1166792" y="231946"/>
                    <a:pt x="905597" y="0"/>
                    <a:pt x="5833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61" name="Freeform 61"/>
          <p:cNvSpPr/>
          <p:nvPr/>
        </p:nvSpPr>
        <p:spPr>
          <a:xfrm>
            <a:off x="11965338" y="5137637"/>
            <a:ext cx="979137" cy="3115436"/>
          </a:xfrm>
          <a:custGeom>
            <a:avLst/>
            <a:gdLst/>
            <a:ahLst/>
            <a:cxnLst/>
            <a:rect l="l" t="t" r="r" b="b"/>
            <a:pathLst>
              <a:path w="1305516" h="4153915">
                <a:moveTo>
                  <a:pt x="0" y="0"/>
                </a:moveTo>
                <a:lnTo>
                  <a:pt x="1305516" y="0"/>
                </a:lnTo>
                <a:lnTo>
                  <a:pt x="1305516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4" name="Freeform 74"/>
          <p:cNvSpPr/>
          <p:nvPr/>
        </p:nvSpPr>
        <p:spPr>
          <a:xfrm>
            <a:off x="5688522" y="5137637"/>
            <a:ext cx="1049981" cy="3115436"/>
          </a:xfrm>
          <a:custGeom>
            <a:avLst/>
            <a:gdLst/>
            <a:ahLst/>
            <a:cxnLst/>
            <a:rect l="l" t="t" r="r" b="b"/>
            <a:pathLst>
              <a:path w="1399974" h="4153915">
                <a:moveTo>
                  <a:pt x="0" y="0"/>
                </a:moveTo>
                <a:lnTo>
                  <a:pt x="1399975" y="0"/>
                </a:lnTo>
                <a:lnTo>
                  <a:pt x="1399975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7" name="TextBox 77"/>
          <p:cNvSpPr txBox="1"/>
          <p:nvPr/>
        </p:nvSpPr>
        <p:spPr>
          <a:xfrm>
            <a:off x="2128524" y="8489784"/>
            <a:ext cx="3559999" cy="37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네이버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블로그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전체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7514367" y="8489784"/>
            <a:ext cx="5083403" cy="37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네이버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블로그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제주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키워드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사용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grpSp>
        <p:nvGrpSpPr>
          <p:cNvPr id="89" name="Group 89"/>
          <p:cNvGrpSpPr/>
          <p:nvPr/>
        </p:nvGrpSpPr>
        <p:grpSpPr>
          <a:xfrm>
            <a:off x="6873828" y="5137637"/>
            <a:ext cx="585746" cy="1371079"/>
            <a:chOff x="0" y="0"/>
            <a:chExt cx="448978" cy="1050942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448978" cy="1050942"/>
            </a:xfrm>
            <a:custGeom>
              <a:avLst/>
              <a:gdLst/>
              <a:ahLst/>
              <a:cxnLst/>
              <a:rect l="l" t="t" r="r" b="b"/>
              <a:pathLst>
                <a:path w="448978" h="1050942">
                  <a:moveTo>
                    <a:pt x="224489" y="0"/>
                  </a:moveTo>
                  <a:cubicBezTo>
                    <a:pt x="100507" y="0"/>
                    <a:pt x="0" y="235261"/>
                    <a:pt x="0" y="525471"/>
                  </a:cubicBezTo>
                  <a:cubicBezTo>
                    <a:pt x="0" y="815681"/>
                    <a:pt x="100507" y="1050942"/>
                    <a:pt x="224489" y="1050942"/>
                  </a:cubicBezTo>
                  <a:cubicBezTo>
                    <a:pt x="348471" y="1050942"/>
                    <a:pt x="448978" y="815681"/>
                    <a:pt x="448978" y="525471"/>
                  </a:cubicBezTo>
                  <a:cubicBezTo>
                    <a:pt x="448978" y="235261"/>
                    <a:pt x="348471" y="0"/>
                    <a:pt x="2244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2C92D5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8267453" y="5985105"/>
            <a:ext cx="1004910" cy="606512"/>
            <a:chOff x="0" y="0"/>
            <a:chExt cx="1330692" cy="803138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330692" cy="803138"/>
            </a:xfrm>
            <a:custGeom>
              <a:avLst/>
              <a:gdLst/>
              <a:ahLst/>
              <a:cxnLst/>
              <a:rect l="l" t="t" r="r" b="b"/>
              <a:pathLst>
                <a:path w="1330692" h="803138">
                  <a:moveTo>
                    <a:pt x="665346" y="0"/>
                  </a:moveTo>
                  <a:cubicBezTo>
                    <a:pt x="297886" y="0"/>
                    <a:pt x="0" y="179789"/>
                    <a:pt x="0" y="401569"/>
                  </a:cubicBezTo>
                  <a:cubicBezTo>
                    <a:pt x="0" y="623350"/>
                    <a:pt x="297886" y="803138"/>
                    <a:pt x="665346" y="803138"/>
                  </a:cubicBezTo>
                  <a:cubicBezTo>
                    <a:pt x="1032807" y="803138"/>
                    <a:pt x="1330692" y="623350"/>
                    <a:pt x="1330692" y="401569"/>
                  </a:cubicBezTo>
                  <a:cubicBezTo>
                    <a:pt x="1330692" y="179789"/>
                    <a:pt x="1032807" y="0"/>
                    <a:pt x="6653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2C92D5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TextBox 9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11962093" y="6173192"/>
            <a:ext cx="982382" cy="178340"/>
            <a:chOff x="0" y="0"/>
            <a:chExt cx="344531" cy="62546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344531" cy="62546"/>
            </a:xfrm>
            <a:custGeom>
              <a:avLst/>
              <a:gdLst/>
              <a:ahLst/>
              <a:cxnLst/>
              <a:rect l="l" t="t" r="r" b="b"/>
              <a:pathLst>
                <a:path w="344531" h="62546">
                  <a:moveTo>
                    <a:pt x="0" y="0"/>
                  </a:moveTo>
                  <a:lnTo>
                    <a:pt x="344531" y="0"/>
                  </a:lnTo>
                  <a:lnTo>
                    <a:pt x="344531" y="62546"/>
                  </a:lnTo>
                  <a:lnTo>
                    <a:pt x="0" y="625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2C92D5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TextBox 9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1962093" y="7051220"/>
            <a:ext cx="982382" cy="178340"/>
            <a:chOff x="0" y="0"/>
            <a:chExt cx="344531" cy="62546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344531" cy="62546"/>
            </a:xfrm>
            <a:custGeom>
              <a:avLst/>
              <a:gdLst/>
              <a:ahLst/>
              <a:cxnLst/>
              <a:rect l="l" t="t" r="r" b="b"/>
              <a:pathLst>
                <a:path w="344531" h="62546">
                  <a:moveTo>
                    <a:pt x="0" y="0"/>
                  </a:moveTo>
                  <a:lnTo>
                    <a:pt x="344531" y="0"/>
                  </a:lnTo>
                  <a:lnTo>
                    <a:pt x="344531" y="62546"/>
                  </a:lnTo>
                  <a:lnTo>
                    <a:pt x="0" y="625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2C92D5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0" name="TextBox 10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101" name="Group 101"/>
          <p:cNvGrpSpPr/>
          <p:nvPr/>
        </p:nvGrpSpPr>
        <p:grpSpPr>
          <a:xfrm>
            <a:off x="11962093" y="7956538"/>
            <a:ext cx="982382" cy="178340"/>
            <a:chOff x="0" y="0"/>
            <a:chExt cx="344531" cy="62546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344531" cy="62546"/>
            </a:xfrm>
            <a:custGeom>
              <a:avLst/>
              <a:gdLst/>
              <a:ahLst/>
              <a:cxnLst/>
              <a:rect l="l" t="t" r="r" b="b"/>
              <a:pathLst>
                <a:path w="344531" h="62546">
                  <a:moveTo>
                    <a:pt x="0" y="0"/>
                  </a:moveTo>
                  <a:lnTo>
                    <a:pt x="344531" y="0"/>
                  </a:lnTo>
                  <a:lnTo>
                    <a:pt x="344531" y="62546"/>
                  </a:lnTo>
                  <a:lnTo>
                    <a:pt x="0" y="625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2C92D5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3" name="TextBox 10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9705062" y="5097896"/>
            <a:ext cx="2124066" cy="1653885"/>
            <a:chOff x="0" y="0"/>
            <a:chExt cx="1330692" cy="1036132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1330692" cy="1036132"/>
            </a:xfrm>
            <a:custGeom>
              <a:avLst/>
              <a:gdLst/>
              <a:ahLst/>
              <a:cxnLst/>
              <a:rect l="l" t="t" r="r" b="b"/>
              <a:pathLst>
                <a:path w="1330692" h="1036132">
                  <a:moveTo>
                    <a:pt x="665346" y="0"/>
                  </a:moveTo>
                  <a:cubicBezTo>
                    <a:pt x="297886" y="0"/>
                    <a:pt x="0" y="231946"/>
                    <a:pt x="0" y="518066"/>
                  </a:cubicBezTo>
                  <a:cubicBezTo>
                    <a:pt x="0" y="804186"/>
                    <a:pt x="297886" y="1036132"/>
                    <a:pt x="665346" y="1036132"/>
                  </a:cubicBezTo>
                  <a:cubicBezTo>
                    <a:pt x="1032807" y="1036132"/>
                    <a:pt x="1330692" y="804186"/>
                    <a:pt x="1330692" y="518066"/>
                  </a:cubicBezTo>
                  <a:cubicBezTo>
                    <a:pt x="1330692" y="231946"/>
                    <a:pt x="1032807" y="0"/>
                    <a:pt x="6653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6" name="TextBox 10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139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40" name="그룹 139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141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2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3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144" name="TextBox 58"/>
          <p:cNvSpPr txBox="1"/>
          <p:nvPr/>
        </p:nvSpPr>
        <p:spPr>
          <a:xfrm>
            <a:off x="1064437" y="1845421"/>
            <a:ext cx="1188003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시중 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제품의 소비자 키워드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175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76" name="그룹 175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201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2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77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99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0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78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95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97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8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96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79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91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93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4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92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80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89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0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81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2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3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5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6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7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8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807014" y="2271763"/>
            <a:ext cx="12747186" cy="2149362"/>
            <a:chOff x="2398656" y="2271763"/>
            <a:chExt cx="12747186" cy="2149362"/>
          </a:xfrm>
        </p:grpSpPr>
        <p:sp>
          <p:nvSpPr>
            <p:cNvPr id="70" name="TextBox 70"/>
            <p:cNvSpPr txBox="1"/>
            <p:nvPr/>
          </p:nvSpPr>
          <p:spPr>
            <a:xfrm>
              <a:off x="2398656" y="2271763"/>
              <a:ext cx="12747186" cy="214936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>
                <a:lnSpc>
                  <a:spcPts val="735"/>
                </a:lnSpc>
              </a:pPr>
              <a:endParaRPr sz="135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  <a:p>
              <a:pPr marL="388620" lvl="1" indent="-194310">
                <a:lnSpc>
                  <a:spcPts val="2519"/>
                </a:lnSpc>
                <a:buFont typeface="Arial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제주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꿀스틱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방향성</a:t>
              </a:r>
              <a:r>
                <a:rPr lang="ko-KR" alt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을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고려해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전체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꿀스틱과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제주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꿀스틱으로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나눠서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분석</a:t>
              </a:r>
              <a:endPara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  <a:p>
              <a:pPr>
                <a:lnSpc>
                  <a:spcPts val="1050"/>
                </a:lnSpc>
              </a:pPr>
              <a:endPara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  <a:p>
              <a:pPr marL="388620" lvl="1" indent="-194310">
                <a:lnSpc>
                  <a:spcPts val="2519"/>
                </a:lnSpc>
                <a:buFont typeface="Arial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단어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출현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빈도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순위가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비슷하게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나타나며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, ‘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천연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’, ’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건강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’,’맛’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키워드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빈도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 smtClean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높음</a:t>
              </a:r>
              <a:endPara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  <a:p>
              <a:pPr>
                <a:lnSpc>
                  <a:spcPts val="735"/>
                </a:lnSpc>
              </a:pPr>
              <a:endPara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</p:txBody>
        </p:sp>
        <p:sp>
          <p:nvSpPr>
            <p:cNvPr id="3" name="TextBox 70">
              <a:extLst>
                <a:ext uri="{FF2B5EF4-FFF2-40B4-BE49-F238E27FC236}">
                  <a16:creationId xmlns:a16="http://schemas.microsoft.com/office/drawing/2014/main" xmlns="" id="{5DEEBBBD-E7A2-BE50-BE7D-CEDB140B7359}"/>
                </a:ext>
              </a:extLst>
            </p:cNvPr>
            <p:cNvSpPr txBox="1"/>
            <p:nvPr/>
          </p:nvSpPr>
          <p:spPr>
            <a:xfrm>
              <a:off x="2398656" y="3699940"/>
              <a:ext cx="12747186" cy="693728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>
                <a:lnSpc>
                  <a:spcPts val="735"/>
                </a:lnSpc>
              </a:pPr>
              <a:endParaRPr lang="ko-KR" altLang="en-US" sz="135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  <a:p>
              <a:pPr marL="388620" lvl="1" indent="-194310">
                <a:lnSpc>
                  <a:spcPts val="2519"/>
                </a:lnSpc>
                <a:buFont typeface="Arial"/>
                <a:buChar char="•"/>
              </a:pPr>
              <a:r>
                <a:rPr lang="ko-KR" alt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제주 꿀 스틱의 경우 한라산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감귤 등 제주의 지명과 특산품의 빈도 높음  </a:t>
              </a:r>
            </a:p>
            <a:p>
              <a:pPr>
                <a:lnSpc>
                  <a:spcPts val="735"/>
                </a:lnSpc>
              </a:pPr>
              <a:endPara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5AEE9D-DCAD-81F1-97D6-E263CA81C0AE}"/>
              </a:ext>
            </a:extLst>
          </p:cNvPr>
          <p:cNvSpPr txBox="1"/>
          <p:nvPr/>
        </p:nvSpPr>
        <p:spPr>
          <a:xfrm>
            <a:off x="5694663" y="5417278"/>
            <a:ext cx="1049096" cy="169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sz="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92E7C95-48DE-D9A8-4E2B-B90FB4C469F0}"/>
              </a:ext>
            </a:extLst>
          </p:cNvPr>
          <p:cNvSpPr txBox="1"/>
          <p:nvPr/>
        </p:nvSpPr>
        <p:spPr>
          <a:xfrm>
            <a:off x="5693938" y="5599507"/>
            <a:ext cx="1049096" cy="169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sz="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6048E1A-8466-013C-9ACE-91694E409C0D}"/>
              </a:ext>
            </a:extLst>
          </p:cNvPr>
          <p:cNvSpPr txBox="1"/>
          <p:nvPr/>
        </p:nvSpPr>
        <p:spPr>
          <a:xfrm>
            <a:off x="5689883" y="5889410"/>
            <a:ext cx="1049096" cy="153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sz="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65E2999-402C-A803-5B2B-C0F060264B46}"/>
              </a:ext>
            </a:extLst>
          </p:cNvPr>
          <p:cNvSpPr txBox="1"/>
          <p:nvPr/>
        </p:nvSpPr>
        <p:spPr>
          <a:xfrm>
            <a:off x="11953487" y="5583823"/>
            <a:ext cx="990988" cy="169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sz="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98D36B8-157F-9E5B-B411-68C6F7E1314F}"/>
              </a:ext>
            </a:extLst>
          </p:cNvPr>
          <p:cNvSpPr txBox="1"/>
          <p:nvPr/>
        </p:nvSpPr>
        <p:spPr>
          <a:xfrm>
            <a:off x="11953487" y="5751329"/>
            <a:ext cx="990988" cy="123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sz="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79A64B6-A8CA-FE3D-EC41-878CE657AEEE}"/>
              </a:ext>
            </a:extLst>
          </p:cNvPr>
          <p:cNvSpPr txBox="1"/>
          <p:nvPr/>
        </p:nvSpPr>
        <p:spPr>
          <a:xfrm>
            <a:off x="11959413" y="5865876"/>
            <a:ext cx="990988" cy="169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sz="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/>
          <p:cNvGrpSpPr/>
          <p:nvPr/>
        </p:nvGrpSpPr>
        <p:grpSpPr>
          <a:xfrm>
            <a:off x="779432" y="4100472"/>
            <a:ext cx="5260308" cy="2107957"/>
            <a:chOff x="779432" y="4100472"/>
            <a:chExt cx="5260308" cy="2107957"/>
          </a:xfrm>
        </p:grpSpPr>
        <p:sp>
          <p:nvSpPr>
            <p:cNvPr id="2" name="TextBox 2"/>
            <p:cNvSpPr txBox="1"/>
            <p:nvPr/>
          </p:nvSpPr>
          <p:spPr>
            <a:xfrm>
              <a:off x="779432" y="4874731"/>
              <a:ext cx="5260308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396"/>
                </a:lnSpc>
              </a:pPr>
              <a:r>
                <a:rPr lang="en-US" sz="10396" dirty="0">
                  <a:solidFill>
                    <a:srgbClr val="000000"/>
                  </a:solidFill>
                  <a:latin typeface="Bebas Neue Bold"/>
                </a:rPr>
                <a:t>CONTENTS</a:t>
              </a: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429939" y="4100472"/>
              <a:ext cx="3970004" cy="1000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46"/>
                </a:lnSpc>
              </a:pPr>
              <a:r>
                <a:rPr lang="en-US" sz="7846" dirty="0">
                  <a:solidFill>
                    <a:srgbClr val="B91646"/>
                  </a:solidFill>
                  <a:latin typeface="Brittany Bold"/>
                </a:rPr>
                <a:t>table of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807365" y="1929775"/>
            <a:ext cx="6094388" cy="6522243"/>
            <a:chOff x="6858004" y="2337997"/>
            <a:chExt cx="6094388" cy="5611116"/>
          </a:xfrm>
        </p:grpSpPr>
        <p:grpSp>
          <p:nvGrpSpPr>
            <p:cNvPr id="4" name="Group 4"/>
            <p:cNvGrpSpPr/>
            <p:nvPr/>
          </p:nvGrpSpPr>
          <p:grpSpPr>
            <a:xfrm>
              <a:off x="6858004" y="2337997"/>
              <a:ext cx="6086471" cy="698675"/>
              <a:chOff x="0" y="0"/>
              <a:chExt cx="10820393" cy="1242089"/>
            </a:xfrm>
          </p:grpSpPr>
          <p:grpSp>
            <p:nvGrpSpPr>
              <p:cNvPr id="5" name="Group 5"/>
              <p:cNvGrpSpPr/>
              <p:nvPr/>
            </p:nvGrpSpPr>
            <p:grpSpPr>
              <a:xfrm>
                <a:off x="0" y="0"/>
                <a:ext cx="10820393" cy="1242089"/>
                <a:chOff x="0" y="0"/>
                <a:chExt cx="8864089" cy="1017522"/>
              </a:xfrm>
            </p:grpSpPr>
            <p:sp>
              <p:nvSpPr>
                <p:cNvPr id="6" name="Freeform 6"/>
                <p:cNvSpPr/>
                <p:nvPr/>
              </p:nvSpPr>
              <p:spPr>
                <a:xfrm>
                  <a:off x="31750" y="31750"/>
                  <a:ext cx="8800589" cy="95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589" h="954022">
                      <a:moveTo>
                        <a:pt x="8707879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8706609" y="0"/>
                      </a:lnTo>
                      <a:cubicBezTo>
                        <a:pt x="8757409" y="0"/>
                        <a:pt x="8799319" y="41910"/>
                        <a:pt x="8799319" y="92710"/>
                      </a:cubicBezTo>
                      <a:lnTo>
                        <a:pt x="8799319" y="860042"/>
                      </a:lnTo>
                      <a:cubicBezTo>
                        <a:pt x="8800589" y="912112"/>
                        <a:pt x="8758679" y="954022"/>
                        <a:pt x="8707879" y="954022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" name="Freeform 7"/>
                <p:cNvSpPr/>
                <p:nvPr/>
              </p:nvSpPr>
              <p:spPr>
                <a:xfrm>
                  <a:off x="0" y="0"/>
                  <a:ext cx="8864089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4089" h="1017522">
                      <a:moveTo>
                        <a:pt x="8739629" y="59690"/>
                      </a:moveTo>
                      <a:cubicBezTo>
                        <a:pt x="8775189" y="59690"/>
                        <a:pt x="8804399" y="88900"/>
                        <a:pt x="8804399" y="124460"/>
                      </a:cubicBezTo>
                      <a:lnTo>
                        <a:pt x="8804399" y="893062"/>
                      </a:lnTo>
                      <a:cubicBezTo>
                        <a:pt x="8804399" y="928622"/>
                        <a:pt x="8775189" y="957832"/>
                        <a:pt x="8739629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8739629" y="59690"/>
                      </a:lnTo>
                      <a:moveTo>
                        <a:pt x="8739629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8739629" y="1017522"/>
                      </a:lnTo>
                      <a:cubicBezTo>
                        <a:pt x="8808209" y="1017522"/>
                        <a:pt x="8864089" y="961642"/>
                        <a:pt x="8864089" y="893062"/>
                      </a:cubicBezTo>
                      <a:lnTo>
                        <a:pt x="8864089" y="124460"/>
                      </a:lnTo>
                      <a:cubicBezTo>
                        <a:pt x="8864089" y="55880"/>
                        <a:pt x="8808209" y="0"/>
                        <a:pt x="8739629" y="0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8" name="TextBox 8"/>
              <p:cNvSpPr txBox="1"/>
              <p:nvPr/>
            </p:nvSpPr>
            <p:spPr>
              <a:xfrm>
                <a:off x="1636807" y="213008"/>
                <a:ext cx="7480043" cy="68647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469"/>
                  </a:lnSpc>
                </a:pPr>
                <a:r>
                  <a:rPr lang="en-US" sz="2477" spc="248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en-US" sz="2477" spc="248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2477" spc="248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6858004" y="3322997"/>
              <a:ext cx="6086471" cy="698675"/>
              <a:chOff x="0" y="0"/>
              <a:chExt cx="10820393" cy="1242089"/>
            </a:xfrm>
          </p:grpSpPr>
          <p:grpSp>
            <p:nvGrpSpPr>
              <p:cNvPr id="14" name="Group 14"/>
              <p:cNvGrpSpPr/>
              <p:nvPr/>
            </p:nvGrpSpPr>
            <p:grpSpPr>
              <a:xfrm>
                <a:off x="0" y="0"/>
                <a:ext cx="10820393" cy="1242089"/>
                <a:chOff x="0" y="0"/>
                <a:chExt cx="8864089" cy="1017522"/>
              </a:xfrm>
            </p:grpSpPr>
            <p:sp>
              <p:nvSpPr>
                <p:cNvPr id="15" name="Freeform 15"/>
                <p:cNvSpPr/>
                <p:nvPr/>
              </p:nvSpPr>
              <p:spPr>
                <a:xfrm>
                  <a:off x="31750" y="31750"/>
                  <a:ext cx="8800589" cy="95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589" h="954022">
                      <a:moveTo>
                        <a:pt x="8707879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8706609" y="0"/>
                      </a:lnTo>
                      <a:cubicBezTo>
                        <a:pt x="8757409" y="0"/>
                        <a:pt x="8799319" y="41910"/>
                        <a:pt x="8799319" y="92710"/>
                      </a:cubicBezTo>
                      <a:lnTo>
                        <a:pt x="8799319" y="860042"/>
                      </a:lnTo>
                      <a:cubicBezTo>
                        <a:pt x="8800589" y="912112"/>
                        <a:pt x="8758679" y="954022"/>
                        <a:pt x="8707879" y="954022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" name="Freeform 16"/>
                <p:cNvSpPr/>
                <p:nvPr/>
              </p:nvSpPr>
              <p:spPr>
                <a:xfrm>
                  <a:off x="0" y="0"/>
                  <a:ext cx="8864089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4089" h="1017522">
                      <a:moveTo>
                        <a:pt x="8739629" y="59690"/>
                      </a:moveTo>
                      <a:cubicBezTo>
                        <a:pt x="8775189" y="59690"/>
                        <a:pt x="8804399" y="88900"/>
                        <a:pt x="8804399" y="124460"/>
                      </a:cubicBezTo>
                      <a:lnTo>
                        <a:pt x="8804399" y="893062"/>
                      </a:lnTo>
                      <a:cubicBezTo>
                        <a:pt x="8804399" y="928622"/>
                        <a:pt x="8775189" y="957832"/>
                        <a:pt x="8739629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8739629" y="59690"/>
                      </a:lnTo>
                      <a:moveTo>
                        <a:pt x="8739629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8739629" y="1017522"/>
                      </a:lnTo>
                      <a:cubicBezTo>
                        <a:pt x="8808209" y="1017522"/>
                        <a:pt x="8864089" y="961642"/>
                        <a:pt x="8864089" y="893062"/>
                      </a:cubicBezTo>
                      <a:lnTo>
                        <a:pt x="8864089" y="124460"/>
                      </a:lnTo>
                      <a:cubicBezTo>
                        <a:pt x="8864089" y="55880"/>
                        <a:pt x="8808209" y="0"/>
                        <a:pt x="8739629" y="0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7" name="TextBox 17"/>
              <p:cNvSpPr txBox="1"/>
              <p:nvPr/>
            </p:nvSpPr>
            <p:spPr>
              <a:xfrm>
                <a:off x="1636807" y="213008"/>
                <a:ext cx="7480043" cy="68647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469"/>
                  </a:lnSpc>
                </a:pPr>
                <a:r>
                  <a:rPr lang="en-US" sz="2477" spc="248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팀 구성 및 역할</a:t>
                </a: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858005" y="5289770"/>
              <a:ext cx="6094387" cy="698675"/>
              <a:chOff x="0" y="0"/>
              <a:chExt cx="10834465" cy="1242089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0" y="0"/>
                <a:ext cx="10834465" cy="1242089"/>
                <a:chOff x="0" y="0"/>
                <a:chExt cx="8875617" cy="1017522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31750" y="31750"/>
                  <a:ext cx="8812117" cy="95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2117" h="954022">
                      <a:moveTo>
                        <a:pt x="8719407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8718138" y="0"/>
                      </a:lnTo>
                      <a:cubicBezTo>
                        <a:pt x="8768938" y="0"/>
                        <a:pt x="8810847" y="41910"/>
                        <a:pt x="8810847" y="92710"/>
                      </a:cubicBezTo>
                      <a:lnTo>
                        <a:pt x="8810847" y="860042"/>
                      </a:lnTo>
                      <a:cubicBezTo>
                        <a:pt x="8812117" y="912112"/>
                        <a:pt x="8770207" y="954022"/>
                        <a:pt x="8719407" y="954022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" name="Freeform 21"/>
                <p:cNvSpPr/>
                <p:nvPr/>
              </p:nvSpPr>
              <p:spPr>
                <a:xfrm>
                  <a:off x="0" y="0"/>
                  <a:ext cx="8875618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75618" h="1017522">
                      <a:moveTo>
                        <a:pt x="8751157" y="59690"/>
                      </a:moveTo>
                      <a:cubicBezTo>
                        <a:pt x="8786717" y="59690"/>
                        <a:pt x="8815928" y="88900"/>
                        <a:pt x="8815928" y="124460"/>
                      </a:cubicBezTo>
                      <a:lnTo>
                        <a:pt x="8815928" y="893062"/>
                      </a:lnTo>
                      <a:cubicBezTo>
                        <a:pt x="8815928" y="928622"/>
                        <a:pt x="8786717" y="957832"/>
                        <a:pt x="8751157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8751157" y="59690"/>
                      </a:lnTo>
                      <a:moveTo>
                        <a:pt x="8751157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8751157" y="1017522"/>
                      </a:lnTo>
                      <a:cubicBezTo>
                        <a:pt x="8819738" y="1017522"/>
                        <a:pt x="8875618" y="961642"/>
                        <a:pt x="8875618" y="893062"/>
                      </a:cubicBezTo>
                      <a:lnTo>
                        <a:pt x="8875618" y="124460"/>
                      </a:lnTo>
                      <a:cubicBezTo>
                        <a:pt x="8875618" y="55880"/>
                        <a:pt x="8819738" y="0"/>
                        <a:pt x="8751157" y="0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1638937" y="213008"/>
                <a:ext cx="7489770" cy="68647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469"/>
                  </a:lnSpc>
                </a:pPr>
                <a:r>
                  <a:rPr lang="en-US" sz="2477" spc="248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데이터 분석</a:t>
                </a: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858004" y="6273157"/>
              <a:ext cx="6086471" cy="698675"/>
              <a:chOff x="0" y="0"/>
              <a:chExt cx="10820393" cy="1242089"/>
            </a:xfrm>
          </p:grpSpPr>
          <p:grpSp>
            <p:nvGrpSpPr>
              <p:cNvPr id="24" name="Group 24"/>
              <p:cNvGrpSpPr/>
              <p:nvPr/>
            </p:nvGrpSpPr>
            <p:grpSpPr>
              <a:xfrm>
                <a:off x="0" y="0"/>
                <a:ext cx="10820393" cy="1242089"/>
                <a:chOff x="0" y="0"/>
                <a:chExt cx="8864089" cy="1017522"/>
              </a:xfrm>
            </p:grpSpPr>
            <p:sp>
              <p:nvSpPr>
                <p:cNvPr id="25" name="Freeform 25"/>
                <p:cNvSpPr/>
                <p:nvPr/>
              </p:nvSpPr>
              <p:spPr>
                <a:xfrm>
                  <a:off x="31750" y="31750"/>
                  <a:ext cx="8800589" cy="95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589" h="954022">
                      <a:moveTo>
                        <a:pt x="8707879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8706609" y="0"/>
                      </a:lnTo>
                      <a:cubicBezTo>
                        <a:pt x="8757409" y="0"/>
                        <a:pt x="8799319" y="41910"/>
                        <a:pt x="8799319" y="92710"/>
                      </a:cubicBezTo>
                      <a:lnTo>
                        <a:pt x="8799319" y="860042"/>
                      </a:lnTo>
                      <a:cubicBezTo>
                        <a:pt x="8800589" y="912112"/>
                        <a:pt x="8758679" y="954022"/>
                        <a:pt x="8707879" y="954022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6" name="Freeform 26"/>
                <p:cNvSpPr/>
                <p:nvPr/>
              </p:nvSpPr>
              <p:spPr>
                <a:xfrm>
                  <a:off x="0" y="0"/>
                  <a:ext cx="8864089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4089" h="1017522">
                      <a:moveTo>
                        <a:pt x="8739629" y="59690"/>
                      </a:moveTo>
                      <a:cubicBezTo>
                        <a:pt x="8775189" y="59690"/>
                        <a:pt x="8804399" y="88900"/>
                        <a:pt x="8804399" y="124460"/>
                      </a:cubicBezTo>
                      <a:lnTo>
                        <a:pt x="8804399" y="893062"/>
                      </a:lnTo>
                      <a:cubicBezTo>
                        <a:pt x="8804399" y="928622"/>
                        <a:pt x="8775189" y="957832"/>
                        <a:pt x="8739629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8739629" y="59690"/>
                      </a:lnTo>
                      <a:moveTo>
                        <a:pt x="8739629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8739629" y="1017522"/>
                      </a:lnTo>
                      <a:cubicBezTo>
                        <a:pt x="8808209" y="1017522"/>
                        <a:pt x="8864089" y="961642"/>
                        <a:pt x="8864089" y="893062"/>
                      </a:cubicBezTo>
                      <a:lnTo>
                        <a:pt x="8864089" y="124460"/>
                      </a:lnTo>
                      <a:cubicBezTo>
                        <a:pt x="8864089" y="55880"/>
                        <a:pt x="8808209" y="0"/>
                        <a:pt x="8739629" y="0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7" name="TextBox 27"/>
              <p:cNvSpPr txBox="1"/>
              <p:nvPr/>
            </p:nvSpPr>
            <p:spPr>
              <a:xfrm>
                <a:off x="1636807" y="213008"/>
                <a:ext cx="7480043" cy="68647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469"/>
                  </a:lnSpc>
                </a:pPr>
                <a:r>
                  <a:rPr lang="en-US" sz="2477" spc="248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수행 결과</a:t>
                </a: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6858004" y="4306384"/>
              <a:ext cx="6086471" cy="698675"/>
              <a:chOff x="0" y="0"/>
              <a:chExt cx="10820393" cy="1242089"/>
            </a:xfrm>
          </p:grpSpPr>
          <p:grpSp>
            <p:nvGrpSpPr>
              <p:cNvPr id="29" name="Group 29"/>
              <p:cNvGrpSpPr/>
              <p:nvPr/>
            </p:nvGrpSpPr>
            <p:grpSpPr>
              <a:xfrm>
                <a:off x="0" y="0"/>
                <a:ext cx="10820393" cy="1242089"/>
                <a:chOff x="0" y="0"/>
                <a:chExt cx="8864089" cy="1017522"/>
              </a:xfrm>
            </p:grpSpPr>
            <p:sp>
              <p:nvSpPr>
                <p:cNvPr id="30" name="Freeform 30"/>
                <p:cNvSpPr/>
                <p:nvPr/>
              </p:nvSpPr>
              <p:spPr>
                <a:xfrm>
                  <a:off x="31750" y="31750"/>
                  <a:ext cx="8800589" cy="95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589" h="954022">
                      <a:moveTo>
                        <a:pt x="8707879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8706609" y="0"/>
                      </a:lnTo>
                      <a:cubicBezTo>
                        <a:pt x="8757409" y="0"/>
                        <a:pt x="8799319" y="41910"/>
                        <a:pt x="8799319" y="92710"/>
                      </a:cubicBezTo>
                      <a:lnTo>
                        <a:pt x="8799319" y="860042"/>
                      </a:lnTo>
                      <a:cubicBezTo>
                        <a:pt x="8800589" y="912112"/>
                        <a:pt x="8758679" y="954022"/>
                        <a:pt x="8707879" y="954022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1" name="Freeform 31"/>
                <p:cNvSpPr/>
                <p:nvPr/>
              </p:nvSpPr>
              <p:spPr>
                <a:xfrm>
                  <a:off x="0" y="0"/>
                  <a:ext cx="8864089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4089" h="1017522">
                      <a:moveTo>
                        <a:pt x="8739629" y="59690"/>
                      </a:moveTo>
                      <a:cubicBezTo>
                        <a:pt x="8775189" y="59690"/>
                        <a:pt x="8804399" y="88900"/>
                        <a:pt x="8804399" y="124460"/>
                      </a:cubicBezTo>
                      <a:lnTo>
                        <a:pt x="8804399" y="893062"/>
                      </a:lnTo>
                      <a:cubicBezTo>
                        <a:pt x="8804399" y="928622"/>
                        <a:pt x="8775189" y="957832"/>
                        <a:pt x="8739629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8739629" y="59690"/>
                      </a:lnTo>
                      <a:moveTo>
                        <a:pt x="8739629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8739629" y="1017522"/>
                      </a:lnTo>
                      <a:cubicBezTo>
                        <a:pt x="8808209" y="1017522"/>
                        <a:pt x="8864089" y="961642"/>
                        <a:pt x="8864089" y="893062"/>
                      </a:cubicBezTo>
                      <a:lnTo>
                        <a:pt x="8864089" y="124460"/>
                      </a:lnTo>
                      <a:cubicBezTo>
                        <a:pt x="8864089" y="55880"/>
                        <a:pt x="8808209" y="0"/>
                        <a:pt x="8739629" y="0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2" name="TextBox 32"/>
              <p:cNvSpPr txBox="1"/>
              <p:nvPr/>
            </p:nvSpPr>
            <p:spPr>
              <a:xfrm>
                <a:off x="1636807" y="213008"/>
                <a:ext cx="7480043" cy="68647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469"/>
                  </a:lnSpc>
                </a:pPr>
                <a:r>
                  <a:rPr lang="en-US" sz="2477" spc="248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03. 수행 절차 및 방법</a:t>
                </a:r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6865920" y="7250438"/>
              <a:ext cx="6086471" cy="698675"/>
              <a:chOff x="0" y="0"/>
              <a:chExt cx="10820393" cy="1242089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0" y="0"/>
                <a:ext cx="10820393" cy="1242089"/>
                <a:chOff x="0" y="0"/>
                <a:chExt cx="8864089" cy="1017522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31750" y="31750"/>
                  <a:ext cx="8800589" cy="95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589" h="954022">
                      <a:moveTo>
                        <a:pt x="8707879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8706609" y="0"/>
                      </a:lnTo>
                      <a:cubicBezTo>
                        <a:pt x="8757409" y="0"/>
                        <a:pt x="8799319" y="41910"/>
                        <a:pt x="8799319" y="92710"/>
                      </a:cubicBezTo>
                      <a:lnTo>
                        <a:pt x="8799319" y="860042"/>
                      </a:lnTo>
                      <a:cubicBezTo>
                        <a:pt x="8800589" y="912112"/>
                        <a:pt x="8758679" y="954022"/>
                        <a:pt x="8707879" y="954022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6" name="Freeform 36"/>
                <p:cNvSpPr/>
                <p:nvPr/>
              </p:nvSpPr>
              <p:spPr>
                <a:xfrm>
                  <a:off x="0" y="0"/>
                  <a:ext cx="8864089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4089" h="1017522">
                      <a:moveTo>
                        <a:pt x="8739629" y="59690"/>
                      </a:moveTo>
                      <a:cubicBezTo>
                        <a:pt x="8775189" y="59690"/>
                        <a:pt x="8804399" y="88900"/>
                        <a:pt x="8804399" y="124460"/>
                      </a:cubicBezTo>
                      <a:lnTo>
                        <a:pt x="8804399" y="893062"/>
                      </a:lnTo>
                      <a:cubicBezTo>
                        <a:pt x="8804399" y="928622"/>
                        <a:pt x="8775189" y="957832"/>
                        <a:pt x="8739629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8739629" y="59690"/>
                      </a:lnTo>
                      <a:moveTo>
                        <a:pt x="8739629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8739629" y="1017522"/>
                      </a:lnTo>
                      <a:cubicBezTo>
                        <a:pt x="8808209" y="1017522"/>
                        <a:pt x="8864089" y="961642"/>
                        <a:pt x="8864089" y="893062"/>
                      </a:cubicBezTo>
                      <a:lnTo>
                        <a:pt x="8864089" y="124460"/>
                      </a:lnTo>
                      <a:cubicBezTo>
                        <a:pt x="8864089" y="55880"/>
                        <a:pt x="8808209" y="0"/>
                        <a:pt x="8739629" y="0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1636807" y="213008"/>
                <a:ext cx="7480043" cy="68647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469"/>
                  </a:lnSpc>
                </a:pPr>
                <a:r>
                  <a:rPr lang="en-US" sz="2477" spc="248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보완사항</a:t>
                </a: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760152" y="397972"/>
            <a:ext cx="12172950" cy="730024"/>
            <a:chOff x="760152" y="397972"/>
            <a:chExt cx="12172950" cy="730024"/>
          </a:xfrm>
        </p:grpSpPr>
        <p:sp>
          <p:nvSpPr>
            <p:cNvPr id="42" name="AutoShape 3"/>
            <p:cNvSpPr/>
            <p:nvPr/>
          </p:nvSpPr>
          <p:spPr>
            <a:xfrm>
              <a:off x="760152" y="1120852"/>
              <a:ext cx="12172950" cy="7144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TextBox 6"/>
            <p:cNvSpPr txBox="1"/>
            <p:nvPr/>
          </p:nvSpPr>
          <p:spPr>
            <a:xfrm>
              <a:off x="838200" y="397972"/>
              <a:ext cx="3733800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37"/>
                </a:lnSpc>
              </a:pPr>
              <a:r>
                <a:rPr lang="en-US" sz="3000" dirty="0">
                  <a:solidFill>
                    <a:srgbClr val="000000"/>
                  </a:solidFill>
                  <a:latin typeface="Bebas Neue Bold"/>
                </a:rPr>
                <a:t>T-academy x eat the company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728803" y="9334500"/>
            <a:ext cx="12172950" cy="759227"/>
            <a:chOff x="771530" y="8236744"/>
            <a:chExt cx="12172950" cy="759227"/>
          </a:xfrm>
        </p:grpSpPr>
        <p:sp>
          <p:nvSpPr>
            <p:cNvPr id="63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4" name="Freeform 12"/>
            <p:cNvSpPr/>
            <p:nvPr/>
          </p:nvSpPr>
          <p:spPr>
            <a:xfrm>
              <a:off x="779431" y="8431986"/>
              <a:ext cx="3987695" cy="563985"/>
            </a:xfrm>
            <a:custGeom>
              <a:avLst/>
              <a:gdLst/>
              <a:ahLst/>
              <a:cxnLst/>
              <a:rect l="l" t="t" r="r" b="b"/>
              <a:pathLst>
                <a:path w="4401652" h="670251">
                  <a:moveTo>
                    <a:pt x="0" y="0"/>
                  </a:moveTo>
                  <a:lnTo>
                    <a:pt x="4401652" y="0"/>
                  </a:lnTo>
                  <a:lnTo>
                    <a:pt x="4401652" y="670252"/>
                  </a:lnTo>
                  <a:lnTo>
                    <a:pt x="0" y="670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5" name="Freeform 8"/>
          <p:cNvSpPr/>
          <p:nvPr/>
        </p:nvSpPr>
        <p:spPr>
          <a:xfrm>
            <a:off x="8754983" y="9464002"/>
            <a:ext cx="681674" cy="486657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6" name="Freeform 9"/>
          <p:cNvSpPr/>
          <p:nvPr/>
        </p:nvSpPr>
        <p:spPr>
          <a:xfrm>
            <a:off x="9378046" y="9127663"/>
            <a:ext cx="3819488" cy="1159337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7" name="TextBox 10"/>
          <p:cNvSpPr txBox="1"/>
          <p:nvPr/>
        </p:nvSpPr>
        <p:spPr>
          <a:xfrm>
            <a:off x="9097845" y="9457406"/>
            <a:ext cx="927613" cy="502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Dokdo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그룹 178"/>
          <p:cNvGrpSpPr/>
          <p:nvPr/>
        </p:nvGrpSpPr>
        <p:grpSpPr>
          <a:xfrm>
            <a:off x="1427558" y="4655582"/>
            <a:ext cx="8399451" cy="4372809"/>
            <a:chOff x="2710077" y="4920636"/>
            <a:chExt cx="8399451" cy="4372809"/>
          </a:xfrm>
        </p:grpSpPr>
        <p:sp>
          <p:nvSpPr>
            <p:cNvPr id="4" name="Freeform 4"/>
            <p:cNvSpPr/>
            <p:nvPr/>
          </p:nvSpPr>
          <p:spPr>
            <a:xfrm>
              <a:off x="3067634" y="5876230"/>
              <a:ext cx="4043765" cy="2165741"/>
            </a:xfrm>
            <a:custGeom>
              <a:avLst/>
              <a:gdLst/>
              <a:ahLst/>
              <a:cxnLst/>
              <a:rect l="l" t="t" r="r" b="b"/>
              <a:pathLst>
                <a:path w="5391686" h="2887655">
                  <a:moveTo>
                    <a:pt x="0" y="0"/>
                  </a:moveTo>
                  <a:lnTo>
                    <a:pt x="5391685" y="0"/>
                  </a:lnTo>
                  <a:lnTo>
                    <a:pt x="5391685" y="2887655"/>
                  </a:lnTo>
                  <a:lnTo>
                    <a:pt x="0" y="2887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116" t="-1240" r="-19503"/>
              </a:stretch>
            </a:blip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5456862" y="5938305"/>
              <a:ext cx="1175325" cy="1000836"/>
              <a:chOff x="0" y="0"/>
              <a:chExt cx="408490" cy="34784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08490" cy="347846"/>
              </a:xfrm>
              <a:custGeom>
                <a:avLst/>
                <a:gdLst/>
                <a:ahLst/>
                <a:cxnLst/>
                <a:rect l="l" t="t" r="r" b="b"/>
                <a:pathLst>
                  <a:path w="408490" h="347846">
                    <a:moveTo>
                      <a:pt x="0" y="0"/>
                    </a:moveTo>
                    <a:lnTo>
                      <a:pt x="408490" y="0"/>
                    </a:lnTo>
                    <a:lnTo>
                      <a:pt x="408490" y="347846"/>
                    </a:lnTo>
                    <a:lnTo>
                      <a:pt x="0" y="34784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FF12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09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8" name="AutoShape 8"/>
            <p:cNvSpPr/>
            <p:nvPr/>
          </p:nvSpPr>
          <p:spPr>
            <a:xfrm flipV="1">
              <a:off x="6632187" y="6124823"/>
              <a:ext cx="1681602" cy="313900"/>
            </a:xfrm>
            <a:prstGeom prst="line">
              <a:avLst/>
            </a:prstGeom>
            <a:ln w="9525" cap="flat">
              <a:solidFill>
                <a:srgbClr val="FF12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4358591" y="6939141"/>
              <a:ext cx="1175325" cy="1000836"/>
              <a:chOff x="0" y="0"/>
              <a:chExt cx="408490" cy="34784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08490" cy="347846"/>
              </a:xfrm>
              <a:custGeom>
                <a:avLst/>
                <a:gdLst/>
                <a:ahLst/>
                <a:cxnLst/>
                <a:rect l="l" t="t" r="r" b="b"/>
                <a:pathLst>
                  <a:path w="408490" h="347846">
                    <a:moveTo>
                      <a:pt x="0" y="0"/>
                    </a:moveTo>
                    <a:lnTo>
                      <a:pt x="408490" y="0"/>
                    </a:lnTo>
                    <a:lnTo>
                      <a:pt x="408490" y="347846"/>
                    </a:lnTo>
                    <a:lnTo>
                      <a:pt x="0" y="34784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FF12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09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5533916" y="7439559"/>
              <a:ext cx="2779873" cy="586021"/>
            </a:xfrm>
            <a:prstGeom prst="line">
              <a:avLst/>
            </a:prstGeom>
            <a:ln w="9525" cap="flat">
              <a:solidFill>
                <a:srgbClr val="FF12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78" name="그룹 177"/>
            <p:cNvGrpSpPr/>
            <p:nvPr/>
          </p:nvGrpSpPr>
          <p:grpSpPr>
            <a:xfrm>
              <a:off x="8343337" y="7066505"/>
              <a:ext cx="2766191" cy="2226940"/>
              <a:chOff x="8313789" y="7100914"/>
              <a:chExt cx="2257425" cy="184933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8313789" y="7100914"/>
                <a:ext cx="2257425" cy="1849332"/>
              </a:xfrm>
              <a:custGeom>
                <a:avLst/>
                <a:gdLst/>
                <a:ahLst/>
                <a:cxnLst/>
                <a:rect l="l" t="t" r="r" b="b"/>
                <a:pathLst>
                  <a:path w="3009900" h="2465776">
                    <a:moveTo>
                      <a:pt x="0" y="0"/>
                    </a:moveTo>
                    <a:lnTo>
                      <a:pt x="3009900" y="0"/>
                    </a:lnTo>
                    <a:lnTo>
                      <a:pt x="3009900" y="2465776"/>
                    </a:lnTo>
                    <a:lnTo>
                      <a:pt x="0" y="246577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12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54" name="Group 54"/>
              <p:cNvGrpSpPr/>
              <p:nvPr/>
            </p:nvGrpSpPr>
            <p:grpSpPr>
              <a:xfrm>
                <a:off x="8973714" y="7500493"/>
                <a:ext cx="282869" cy="282869"/>
                <a:chOff x="0" y="0"/>
                <a:chExt cx="812800" cy="812800"/>
              </a:xfrm>
            </p:grpSpPr>
            <p:sp>
              <p:nvSpPr>
                <p:cNvPr id="55" name="Freeform 55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>
                  <a:solidFill>
                    <a:srgbClr val="FF1200"/>
                  </a:solidFill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6" name="TextBox 56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57" name="Group 57"/>
              <p:cNvGrpSpPr/>
              <p:nvPr/>
            </p:nvGrpSpPr>
            <p:grpSpPr>
              <a:xfrm>
                <a:off x="9509289" y="8270151"/>
                <a:ext cx="346242" cy="315409"/>
                <a:chOff x="0" y="0"/>
                <a:chExt cx="812800" cy="740419"/>
              </a:xfrm>
            </p:grpSpPr>
            <p:sp>
              <p:nvSpPr>
                <p:cNvPr id="58" name="Freeform 58"/>
                <p:cNvSpPr/>
                <p:nvPr/>
              </p:nvSpPr>
              <p:spPr>
                <a:xfrm>
                  <a:off x="0" y="0"/>
                  <a:ext cx="812800" cy="7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40419">
                      <a:moveTo>
                        <a:pt x="406400" y="0"/>
                      </a:moveTo>
                      <a:cubicBezTo>
                        <a:pt x="181951" y="0"/>
                        <a:pt x="0" y="165749"/>
                        <a:pt x="0" y="370210"/>
                      </a:cubicBezTo>
                      <a:cubicBezTo>
                        <a:pt x="0" y="574671"/>
                        <a:pt x="181951" y="740419"/>
                        <a:pt x="406400" y="740419"/>
                      </a:cubicBezTo>
                      <a:cubicBezTo>
                        <a:pt x="630849" y="740419"/>
                        <a:pt x="812800" y="574671"/>
                        <a:pt x="812800" y="370210"/>
                      </a:cubicBezTo>
                      <a:cubicBezTo>
                        <a:pt x="812800" y="165749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>
                  <a:solidFill>
                    <a:srgbClr val="FF1200"/>
                  </a:solidFill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9" name="TextBox 59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60" name="Group 60"/>
              <p:cNvGrpSpPr/>
              <p:nvPr/>
            </p:nvGrpSpPr>
            <p:grpSpPr>
              <a:xfrm>
                <a:off x="9193680" y="8319143"/>
                <a:ext cx="226827" cy="126290"/>
                <a:chOff x="0" y="0"/>
                <a:chExt cx="79654" cy="44349"/>
              </a:xfrm>
            </p:grpSpPr>
            <p:sp>
              <p:nvSpPr>
                <p:cNvPr id="61" name="Freeform 61"/>
                <p:cNvSpPr/>
                <p:nvPr/>
              </p:nvSpPr>
              <p:spPr>
                <a:xfrm>
                  <a:off x="0" y="0"/>
                  <a:ext cx="79654" cy="4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54" h="44349">
                      <a:moveTo>
                        <a:pt x="0" y="0"/>
                      </a:moveTo>
                      <a:lnTo>
                        <a:pt x="79654" y="0"/>
                      </a:lnTo>
                      <a:lnTo>
                        <a:pt x="79654" y="44349"/>
                      </a:lnTo>
                      <a:lnTo>
                        <a:pt x="0" y="44349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2" name="TextBox 62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63" name="Group 63"/>
              <p:cNvGrpSpPr/>
              <p:nvPr/>
            </p:nvGrpSpPr>
            <p:grpSpPr>
              <a:xfrm>
                <a:off x="9329088" y="8427855"/>
                <a:ext cx="91419" cy="126290"/>
                <a:chOff x="0" y="0"/>
                <a:chExt cx="32103" cy="44349"/>
              </a:xfrm>
            </p:grpSpPr>
            <p:sp>
              <p:nvSpPr>
                <p:cNvPr id="64" name="Freeform 64"/>
                <p:cNvSpPr/>
                <p:nvPr/>
              </p:nvSpPr>
              <p:spPr>
                <a:xfrm>
                  <a:off x="0" y="0"/>
                  <a:ext cx="32103" cy="4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03" h="44349">
                      <a:moveTo>
                        <a:pt x="0" y="0"/>
                      </a:moveTo>
                      <a:lnTo>
                        <a:pt x="32103" y="0"/>
                      </a:lnTo>
                      <a:lnTo>
                        <a:pt x="32103" y="44349"/>
                      </a:lnTo>
                      <a:lnTo>
                        <a:pt x="0" y="44349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5" name="TextBox 65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66" name="Group 66"/>
              <p:cNvGrpSpPr/>
              <p:nvPr/>
            </p:nvGrpSpPr>
            <p:grpSpPr>
              <a:xfrm rot="3542236">
                <a:off x="9226021" y="8391552"/>
                <a:ext cx="55812" cy="68627"/>
                <a:chOff x="0" y="0"/>
                <a:chExt cx="19599" cy="24100"/>
              </a:xfrm>
            </p:grpSpPr>
            <p:sp>
              <p:nvSpPr>
                <p:cNvPr id="67" name="Freeform 67"/>
                <p:cNvSpPr/>
                <p:nvPr/>
              </p:nvSpPr>
              <p:spPr>
                <a:xfrm>
                  <a:off x="0" y="0"/>
                  <a:ext cx="19599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9" h="24100">
                      <a:moveTo>
                        <a:pt x="0" y="0"/>
                      </a:moveTo>
                      <a:lnTo>
                        <a:pt x="19599" y="0"/>
                      </a:lnTo>
                      <a:lnTo>
                        <a:pt x="19599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8" name="TextBox 68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69" name="Group 69"/>
              <p:cNvGrpSpPr/>
              <p:nvPr/>
            </p:nvGrpSpPr>
            <p:grpSpPr>
              <a:xfrm rot="1620375">
                <a:off x="9289234" y="8386656"/>
                <a:ext cx="35719" cy="68627"/>
                <a:chOff x="0" y="0"/>
                <a:chExt cx="12543" cy="24100"/>
              </a:xfrm>
            </p:grpSpPr>
            <p:sp>
              <p:nvSpPr>
                <p:cNvPr id="70" name="Freeform 70"/>
                <p:cNvSpPr/>
                <p:nvPr/>
              </p:nvSpPr>
              <p:spPr>
                <a:xfrm>
                  <a:off x="0" y="0"/>
                  <a:ext cx="12543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3" h="24100">
                      <a:moveTo>
                        <a:pt x="0" y="0"/>
                      </a:moveTo>
                      <a:lnTo>
                        <a:pt x="12543" y="0"/>
                      </a:lnTo>
                      <a:lnTo>
                        <a:pt x="12543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1" name="TextBox 71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72" name="Group 72"/>
              <p:cNvGrpSpPr/>
              <p:nvPr/>
            </p:nvGrpSpPr>
            <p:grpSpPr>
              <a:xfrm>
                <a:off x="8467193" y="8467448"/>
                <a:ext cx="84119" cy="126290"/>
                <a:chOff x="0" y="0"/>
                <a:chExt cx="29540" cy="44349"/>
              </a:xfrm>
            </p:grpSpPr>
            <p:sp>
              <p:nvSpPr>
                <p:cNvPr id="73" name="Freeform 73"/>
                <p:cNvSpPr/>
                <p:nvPr/>
              </p:nvSpPr>
              <p:spPr>
                <a:xfrm>
                  <a:off x="0" y="0"/>
                  <a:ext cx="29540" cy="4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0" h="44349">
                      <a:moveTo>
                        <a:pt x="0" y="0"/>
                      </a:moveTo>
                      <a:lnTo>
                        <a:pt x="29540" y="0"/>
                      </a:lnTo>
                      <a:lnTo>
                        <a:pt x="29540" y="44349"/>
                      </a:lnTo>
                      <a:lnTo>
                        <a:pt x="0" y="44349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4" name="TextBox 74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75" name="Group 75"/>
              <p:cNvGrpSpPr/>
              <p:nvPr/>
            </p:nvGrpSpPr>
            <p:grpSpPr>
              <a:xfrm>
                <a:off x="8509252" y="8445433"/>
                <a:ext cx="84119" cy="45567"/>
                <a:chOff x="0" y="0"/>
                <a:chExt cx="29540" cy="16002"/>
              </a:xfrm>
            </p:grpSpPr>
            <p:sp>
              <p:nvSpPr>
                <p:cNvPr id="76" name="Freeform 76"/>
                <p:cNvSpPr/>
                <p:nvPr/>
              </p:nvSpPr>
              <p:spPr>
                <a:xfrm>
                  <a:off x="0" y="0"/>
                  <a:ext cx="29540" cy="16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0" h="16002">
                      <a:moveTo>
                        <a:pt x="0" y="0"/>
                      </a:moveTo>
                      <a:lnTo>
                        <a:pt x="29540" y="0"/>
                      </a:lnTo>
                      <a:lnTo>
                        <a:pt x="29540" y="16002"/>
                      </a:lnTo>
                      <a:lnTo>
                        <a:pt x="0" y="16002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7" name="TextBox 77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78" name="Group 78"/>
              <p:cNvGrpSpPr/>
              <p:nvPr/>
            </p:nvGrpSpPr>
            <p:grpSpPr>
              <a:xfrm>
                <a:off x="8794974" y="7281968"/>
                <a:ext cx="84119" cy="126290"/>
                <a:chOff x="0" y="0"/>
                <a:chExt cx="29540" cy="44349"/>
              </a:xfrm>
            </p:grpSpPr>
            <p:sp>
              <p:nvSpPr>
                <p:cNvPr id="79" name="Freeform 79"/>
                <p:cNvSpPr/>
                <p:nvPr/>
              </p:nvSpPr>
              <p:spPr>
                <a:xfrm>
                  <a:off x="0" y="0"/>
                  <a:ext cx="29540" cy="4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0" h="44349">
                      <a:moveTo>
                        <a:pt x="0" y="0"/>
                      </a:moveTo>
                      <a:lnTo>
                        <a:pt x="29540" y="0"/>
                      </a:lnTo>
                      <a:lnTo>
                        <a:pt x="29540" y="44349"/>
                      </a:lnTo>
                      <a:lnTo>
                        <a:pt x="0" y="44349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0" name="TextBox 80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sp>
            <p:nvSpPr>
              <p:cNvPr id="81" name="AutoShape 81"/>
              <p:cNvSpPr/>
              <p:nvPr/>
            </p:nvSpPr>
            <p:spPr>
              <a:xfrm flipH="1">
                <a:off x="9682410" y="7493349"/>
                <a:ext cx="140808" cy="0"/>
              </a:xfrm>
              <a:prstGeom prst="line">
                <a:avLst/>
              </a:prstGeom>
              <a:ln w="190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AutoShape 82"/>
              <p:cNvSpPr/>
              <p:nvPr/>
            </p:nvSpPr>
            <p:spPr>
              <a:xfrm>
                <a:off x="9752814" y="7408258"/>
                <a:ext cx="0" cy="155495"/>
              </a:xfrm>
              <a:prstGeom prst="line">
                <a:avLst/>
              </a:prstGeom>
              <a:ln w="190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83" name="Group 83"/>
              <p:cNvGrpSpPr/>
              <p:nvPr/>
            </p:nvGrpSpPr>
            <p:grpSpPr>
              <a:xfrm>
                <a:off x="9702503" y="7408258"/>
                <a:ext cx="43167" cy="77747"/>
                <a:chOff x="0" y="0"/>
                <a:chExt cx="15159" cy="27302"/>
              </a:xfrm>
            </p:grpSpPr>
            <p:sp>
              <p:nvSpPr>
                <p:cNvPr id="84" name="Freeform 84"/>
                <p:cNvSpPr/>
                <p:nvPr/>
              </p:nvSpPr>
              <p:spPr>
                <a:xfrm>
                  <a:off x="0" y="0"/>
                  <a:ext cx="15159" cy="27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9" h="27302">
                      <a:moveTo>
                        <a:pt x="0" y="0"/>
                      </a:moveTo>
                      <a:lnTo>
                        <a:pt x="15159" y="0"/>
                      </a:lnTo>
                      <a:lnTo>
                        <a:pt x="15159" y="27302"/>
                      </a:lnTo>
                      <a:lnTo>
                        <a:pt x="0" y="27302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5" name="TextBox 85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86" name="Group 86"/>
              <p:cNvGrpSpPr/>
              <p:nvPr/>
            </p:nvGrpSpPr>
            <p:grpSpPr>
              <a:xfrm>
                <a:off x="9759958" y="7397191"/>
                <a:ext cx="38728" cy="77747"/>
                <a:chOff x="0" y="0"/>
                <a:chExt cx="13600" cy="27302"/>
              </a:xfrm>
            </p:grpSpPr>
            <p:sp>
              <p:nvSpPr>
                <p:cNvPr id="87" name="Freeform 87"/>
                <p:cNvSpPr/>
                <p:nvPr/>
              </p:nvSpPr>
              <p:spPr>
                <a:xfrm>
                  <a:off x="0" y="0"/>
                  <a:ext cx="13600" cy="27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27302">
                      <a:moveTo>
                        <a:pt x="0" y="0"/>
                      </a:moveTo>
                      <a:lnTo>
                        <a:pt x="13600" y="0"/>
                      </a:lnTo>
                      <a:lnTo>
                        <a:pt x="13600" y="27302"/>
                      </a:lnTo>
                      <a:lnTo>
                        <a:pt x="0" y="27302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8" name="TextBox 88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89" name="Group 89"/>
              <p:cNvGrpSpPr/>
              <p:nvPr/>
            </p:nvGrpSpPr>
            <p:grpSpPr>
              <a:xfrm>
                <a:off x="9759958" y="7500493"/>
                <a:ext cx="63260" cy="77747"/>
                <a:chOff x="0" y="0"/>
                <a:chExt cx="22215" cy="27302"/>
              </a:xfrm>
            </p:grpSpPr>
            <p:sp>
              <p:nvSpPr>
                <p:cNvPr id="90" name="Freeform 90"/>
                <p:cNvSpPr/>
                <p:nvPr/>
              </p:nvSpPr>
              <p:spPr>
                <a:xfrm>
                  <a:off x="0" y="0"/>
                  <a:ext cx="22215" cy="27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5" h="27302">
                      <a:moveTo>
                        <a:pt x="0" y="0"/>
                      </a:moveTo>
                      <a:lnTo>
                        <a:pt x="22215" y="0"/>
                      </a:lnTo>
                      <a:lnTo>
                        <a:pt x="22215" y="27302"/>
                      </a:lnTo>
                      <a:lnTo>
                        <a:pt x="0" y="27302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1" name="TextBox 91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92" name="Group 92"/>
              <p:cNvGrpSpPr/>
              <p:nvPr/>
            </p:nvGrpSpPr>
            <p:grpSpPr>
              <a:xfrm>
                <a:off x="9682410" y="7500493"/>
                <a:ext cx="63260" cy="77747"/>
                <a:chOff x="0" y="0"/>
                <a:chExt cx="22215" cy="27302"/>
              </a:xfrm>
            </p:grpSpPr>
            <p:sp>
              <p:nvSpPr>
                <p:cNvPr id="93" name="Freeform 93"/>
                <p:cNvSpPr/>
                <p:nvPr/>
              </p:nvSpPr>
              <p:spPr>
                <a:xfrm>
                  <a:off x="0" y="0"/>
                  <a:ext cx="22215" cy="27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5" h="27302">
                      <a:moveTo>
                        <a:pt x="0" y="0"/>
                      </a:moveTo>
                      <a:lnTo>
                        <a:pt x="22215" y="0"/>
                      </a:lnTo>
                      <a:lnTo>
                        <a:pt x="22215" y="27302"/>
                      </a:lnTo>
                      <a:lnTo>
                        <a:pt x="0" y="27302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" name="TextBox 94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sp>
            <p:nvSpPr>
              <p:cNvPr id="95" name="AutoShape 95"/>
              <p:cNvSpPr/>
              <p:nvPr/>
            </p:nvSpPr>
            <p:spPr>
              <a:xfrm flipH="1">
                <a:off x="9675067" y="7486006"/>
                <a:ext cx="155495" cy="0"/>
              </a:xfrm>
              <a:prstGeom prst="line">
                <a:avLst/>
              </a:prstGeom>
              <a:ln w="190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96" name="Group 96"/>
              <p:cNvGrpSpPr/>
              <p:nvPr/>
            </p:nvGrpSpPr>
            <p:grpSpPr>
              <a:xfrm>
                <a:off x="9761462" y="7412818"/>
                <a:ext cx="94069" cy="68627"/>
                <a:chOff x="0" y="0"/>
                <a:chExt cx="33034" cy="24100"/>
              </a:xfrm>
            </p:grpSpPr>
            <p:sp>
              <p:nvSpPr>
                <p:cNvPr id="97" name="Freeform 97"/>
                <p:cNvSpPr/>
                <p:nvPr/>
              </p:nvSpPr>
              <p:spPr>
                <a:xfrm>
                  <a:off x="0" y="0"/>
                  <a:ext cx="33034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4" h="24100">
                      <a:moveTo>
                        <a:pt x="0" y="0"/>
                      </a:moveTo>
                      <a:lnTo>
                        <a:pt x="33034" y="0"/>
                      </a:lnTo>
                      <a:lnTo>
                        <a:pt x="33034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" name="TextBox 98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99" name="Group 99"/>
              <p:cNvGrpSpPr/>
              <p:nvPr/>
            </p:nvGrpSpPr>
            <p:grpSpPr>
              <a:xfrm>
                <a:off x="9651601" y="7412818"/>
                <a:ext cx="94069" cy="68627"/>
                <a:chOff x="0" y="0"/>
                <a:chExt cx="33034" cy="24100"/>
              </a:xfrm>
            </p:grpSpPr>
            <p:sp>
              <p:nvSpPr>
                <p:cNvPr id="100" name="Freeform 100"/>
                <p:cNvSpPr/>
                <p:nvPr/>
              </p:nvSpPr>
              <p:spPr>
                <a:xfrm>
                  <a:off x="0" y="0"/>
                  <a:ext cx="33034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4" h="24100">
                      <a:moveTo>
                        <a:pt x="0" y="0"/>
                      </a:moveTo>
                      <a:lnTo>
                        <a:pt x="33034" y="0"/>
                      </a:lnTo>
                      <a:lnTo>
                        <a:pt x="33034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1" name="TextBox 101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102" name="Group 102"/>
              <p:cNvGrpSpPr/>
              <p:nvPr/>
            </p:nvGrpSpPr>
            <p:grpSpPr>
              <a:xfrm>
                <a:off x="9651601" y="7495126"/>
                <a:ext cx="94069" cy="68627"/>
                <a:chOff x="0" y="0"/>
                <a:chExt cx="33034" cy="24100"/>
              </a:xfrm>
            </p:grpSpPr>
            <p:sp>
              <p:nvSpPr>
                <p:cNvPr id="103" name="Freeform 103"/>
                <p:cNvSpPr/>
                <p:nvPr/>
              </p:nvSpPr>
              <p:spPr>
                <a:xfrm>
                  <a:off x="0" y="0"/>
                  <a:ext cx="33034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4" h="24100">
                      <a:moveTo>
                        <a:pt x="0" y="0"/>
                      </a:moveTo>
                      <a:lnTo>
                        <a:pt x="33034" y="0"/>
                      </a:lnTo>
                      <a:lnTo>
                        <a:pt x="33034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4" name="TextBox 104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105" name="Group 105"/>
              <p:cNvGrpSpPr/>
              <p:nvPr/>
            </p:nvGrpSpPr>
            <p:grpSpPr>
              <a:xfrm>
                <a:off x="9761462" y="7493150"/>
                <a:ext cx="94069" cy="68627"/>
                <a:chOff x="0" y="0"/>
                <a:chExt cx="33034" cy="24100"/>
              </a:xfrm>
            </p:grpSpPr>
            <p:sp>
              <p:nvSpPr>
                <p:cNvPr id="106" name="Freeform 106"/>
                <p:cNvSpPr/>
                <p:nvPr/>
              </p:nvSpPr>
              <p:spPr>
                <a:xfrm>
                  <a:off x="0" y="0"/>
                  <a:ext cx="33034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4" h="24100">
                      <a:moveTo>
                        <a:pt x="0" y="0"/>
                      </a:moveTo>
                      <a:lnTo>
                        <a:pt x="33034" y="0"/>
                      </a:lnTo>
                      <a:lnTo>
                        <a:pt x="33034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7" name="TextBox 107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sp>
            <p:nvSpPr>
              <p:cNvPr id="108" name="AutoShape 108"/>
              <p:cNvSpPr/>
              <p:nvPr/>
            </p:nvSpPr>
            <p:spPr>
              <a:xfrm flipH="1">
                <a:off x="9798686" y="7867705"/>
                <a:ext cx="155495" cy="0"/>
              </a:xfrm>
              <a:prstGeom prst="line">
                <a:avLst/>
              </a:prstGeom>
              <a:ln w="190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09" name="Group 109"/>
              <p:cNvGrpSpPr/>
              <p:nvPr/>
            </p:nvGrpSpPr>
            <p:grpSpPr>
              <a:xfrm>
                <a:off x="9791587" y="7874850"/>
                <a:ext cx="162593" cy="51482"/>
                <a:chOff x="0" y="0"/>
                <a:chExt cx="57097" cy="18079"/>
              </a:xfrm>
            </p:grpSpPr>
            <p:sp>
              <p:nvSpPr>
                <p:cNvPr id="110" name="Freeform 110"/>
                <p:cNvSpPr/>
                <p:nvPr/>
              </p:nvSpPr>
              <p:spPr>
                <a:xfrm>
                  <a:off x="0" y="0"/>
                  <a:ext cx="57097" cy="18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97" h="18079">
                      <a:moveTo>
                        <a:pt x="0" y="0"/>
                      </a:moveTo>
                      <a:lnTo>
                        <a:pt x="57097" y="0"/>
                      </a:lnTo>
                      <a:lnTo>
                        <a:pt x="57097" y="18079"/>
                      </a:lnTo>
                      <a:lnTo>
                        <a:pt x="0" y="18079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1" name="TextBox 111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112" name="Group 112"/>
              <p:cNvGrpSpPr/>
              <p:nvPr/>
            </p:nvGrpSpPr>
            <p:grpSpPr>
              <a:xfrm>
                <a:off x="9791587" y="7770503"/>
                <a:ext cx="162593" cy="90059"/>
                <a:chOff x="0" y="0"/>
                <a:chExt cx="57097" cy="31625"/>
              </a:xfrm>
            </p:grpSpPr>
            <p:sp>
              <p:nvSpPr>
                <p:cNvPr id="113" name="Freeform 113"/>
                <p:cNvSpPr/>
                <p:nvPr/>
              </p:nvSpPr>
              <p:spPr>
                <a:xfrm>
                  <a:off x="0" y="0"/>
                  <a:ext cx="57097" cy="3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97" h="31625">
                      <a:moveTo>
                        <a:pt x="0" y="0"/>
                      </a:moveTo>
                      <a:lnTo>
                        <a:pt x="57097" y="0"/>
                      </a:lnTo>
                      <a:lnTo>
                        <a:pt x="57097" y="31625"/>
                      </a:lnTo>
                      <a:lnTo>
                        <a:pt x="0" y="31625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4" name="TextBox 114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115" name="Group 115"/>
              <p:cNvGrpSpPr/>
              <p:nvPr/>
            </p:nvGrpSpPr>
            <p:grpSpPr>
              <a:xfrm>
                <a:off x="8330242" y="7734272"/>
                <a:ext cx="151604" cy="126290"/>
                <a:chOff x="0" y="0"/>
                <a:chExt cx="53238" cy="44349"/>
              </a:xfrm>
            </p:grpSpPr>
            <p:sp>
              <p:nvSpPr>
                <p:cNvPr id="116" name="Freeform 116"/>
                <p:cNvSpPr/>
                <p:nvPr/>
              </p:nvSpPr>
              <p:spPr>
                <a:xfrm>
                  <a:off x="0" y="0"/>
                  <a:ext cx="53238" cy="4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38" h="44349">
                      <a:moveTo>
                        <a:pt x="0" y="0"/>
                      </a:moveTo>
                      <a:lnTo>
                        <a:pt x="53238" y="0"/>
                      </a:lnTo>
                      <a:lnTo>
                        <a:pt x="53238" y="44349"/>
                      </a:lnTo>
                      <a:lnTo>
                        <a:pt x="0" y="44349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7" name="TextBox 117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sp>
            <p:nvSpPr>
              <p:cNvPr id="118" name="AutoShape 118"/>
              <p:cNvSpPr/>
              <p:nvPr/>
            </p:nvSpPr>
            <p:spPr>
              <a:xfrm flipH="1">
                <a:off x="8330243" y="7867705"/>
                <a:ext cx="155495" cy="0"/>
              </a:xfrm>
              <a:prstGeom prst="line">
                <a:avLst/>
              </a:prstGeom>
              <a:ln w="190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19" name="Group 119"/>
              <p:cNvGrpSpPr/>
              <p:nvPr/>
            </p:nvGrpSpPr>
            <p:grpSpPr>
              <a:xfrm>
                <a:off x="8330242" y="7874849"/>
                <a:ext cx="197516" cy="73426"/>
                <a:chOff x="0" y="0"/>
                <a:chExt cx="69361" cy="25785"/>
              </a:xfrm>
            </p:grpSpPr>
            <p:sp>
              <p:nvSpPr>
                <p:cNvPr id="120" name="Freeform 120"/>
                <p:cNvSpPr/>
                <p:nvPr/>
              </p:nvSpPr>
              <p:spPr>
                <a:xfrm>
                  <a:off x="0" y="0"/>
                  <a:ext cx="69361" cy="25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61" h="25785">
                      <a:moveTo>
                        <a:pt x="0" y="0"/>
                      </a:moveTo>
                      <a:lnTo>
                        <a:pt x="69361" y="0"/>
                      </a:lnTo>
                      <a:lnTo>
                        <a:pt x="69361" y="25785"/>
                      </a:lnTo>
                      <a:lnTo>
                        <a:pt x="0" y="25785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1" name="TextBox 121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</p:grpSp>
        <p:sp>
          <p:nvSpPr>
            <p:cNvPr id="129" name="Freeform 129"/>
            <p:cNvSpPr/>
            <p:nvPr/>
          </p:nvSpPr>
          <p:spPr>
            <a:xfrm>
              <a:off x="7942399" y="5293854"/>
              <a:ext cx="247991" cy="675223"/>
            </a:xfrm>
            <a:custGeom>
              <a:avLst/>
              <a:gdLst/>
              <a:ahLst/>
              <a:cxnLst/>
              <a:rect l="l" t="t" r="r" b="b"/>
              <a:pathLst>
                <a:path w="330654" h="900297">
                  <a:moveTo>
                    <a:pt x="0" y="0"/>
                  </a:moveTo>
                  <a:lnTo>
                    <a:pt x="330654" y="0"/>
                  </a:lnTo>
                  <a:lnTo>
                    <a:pt x="330654" y="900297"/>
                  </a:lnTo>
                  <a:lnTo>
                    <a:pt x="0" y="900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0" name="Freeform 130"/>
            <p:cNvSpPr/>
            <p:nvPr/>
          </p:nvSpPr>
          <p:spPr>
            <a:xfrm>
              <a:off x="7848482" y="7137326"/>
              <a:ext cx="435826" cy="675223"/>
            </a:xfrm>
            <a:custGeom>
              <a:avLst/>
              <a:gdLst/>
              <a:ahLst/>
              <a:cxnLst/>
              <a:rect l="l" t="t" r="r" b="b"/>
              <a:pathLst>
                <a:path w="581101" h="900297">
                  <a:moveTo>
                    <a:pt x="0" y="0"/>
                  </a:moveTo>
                  <a:lnTo>
                    <a:pt x="581100" y="0"/>
                  </a:lnTo>
                  <a:lnTo>
                    <a:pt x="581100" y="900297"/>
                  </a:lnTo>
                  <a:lnTo>
                    <a:pt x="0" y="900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77" name="그룹 176"/>
            <p:cNvGrpSpPr/>
            <p:nvPr/>
          </p:nvGrpSpPr>
          <p:grpSpPr>
            <a:xfrm>
              <a:off x="8313789" y="4920636"/>
              <a:ext cx="2795739" cy="2094554"/>
              <a:chOff x="8313789" y="5234458"/>
              <a:chExt cx="2257425" cy="1780731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8313789" y="5234458"/>
                <a:ext cx="2257425" cy="1780731"/>
              </a:xfrm>
              <a:custGeom>
                <a:avLst/>
                <a:gdLst/>
                <a:ahLst/>
                <a:cxnLst/>
                <a:rect l="l" t="t" r="r" b="b"/>
                <a:pathLst>
                  <a:path w="3009900" h="2374308">
                    <a:moveTo>
                      <a:pt x="0" y="0"/>
                    </a:moveTo>
                    <a:lnTo>
                      <a:pt x="3009900" y="0"/>
                    </a:lnTo>
                    <a:lnTo>
                      <a:pt x="3009900" y="2374308"/>
                    </a:lnTo>
                    <a:lnTo>
                      <a:pt x="0" y="237430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6016" t="-5163" r="-37538"/>
                </a:stretch>
              </a:blipFill>
              <a:ln w="19050">
                <a:solidFill>
                  <a:srgbClr val="FF12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23" name="Group 123"/>
              <p:cNvGrpSpPr/>
              <p:nvPr/>
            </p:nvGrpSpPr>
            <p:grpSpPr>
              <a:xfrm>
                <a:off x="9829119" y="5544114"/>
                <a:ext cx="338928" cy="174704"/>
                <a:chOff x="0" y="0"/>
                <a:chExt cx="1576840" cy="812800"/>
              </a:xfrm>
            </p:grpSpPr>
            <p:sp>
              <p:nvSpPr>
                <p:cNvPr id="124" name="Freeform 124"/>
                <p:cNvSpPr/>
                <p:nvPr/>
              </p:nvSpPr>
              <p:spPr>
                <a:xfrm>
                  <a:off x="0" y="0"/>
                  <a:ext cx="157684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840" h="812800">
                      <a:moveTo>
                        <a:pt x="788420" y="0"/>
                      </a:moveTo>
                      <a:cubicBezTo>
                        <a:pt x="352988" y="0"/>
                        <a:pt x="0" y="181951"/>
                        <a:pt x="0" y="406400"/>
                      </a:cubicBezTo>
                      <a:cubicBezTo>
                        <a:pt x="0" y="630849"/>
                        <a:pt x="352988" y="812800"/>
                        <a:pt x="788420" y="812800"/>
                      </a:cubicBezTo>
                      <a:cubicBezTo>
                        <a:pt x="1223852" y="812800"/>
                        <a:pt x="1576840" y="630849"/>
                        <a:pt x="1576840" y="406400"/>
                      </a:cubicBezTo>
                      <a:cubicBezTo>
                        <a:pt x="1576840" y="181951"/>
                        <a:pt x="1223852" y="0"/>
                        <a:pt x="7884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>
                  <a:solidFill>
                    <a:srgbClr val="FF1200"/>
                  </a:solidFill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5" name="TextBox 125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126" name="Group 126"/>
              <p:cNvGrpSpPr/>
              <p:nvPr/>
            </p:nvGrpSpPr>
            <p:grpSpPr>
              <a:xfrm>
                <a:off x="8618463" y="5912035"/>
                <a:ext cx="496685" cy="282869"/>
                <a:chOff x="0" y="0"/>
                <a:chExt cx="1427182" cy="812800"/>
              </a:xfrm>
            </p:grpSpPr>
            <p:sp>
              <p:nvSpPr>
                <p:cNvPr id="127" name="Freeform 127"/>
                <p:cNvSpPr/>
                <p:nvPr/>
              </p:nvSpPr>
              <p:spPr>
                <a:xfrm>
                  <a:off x="0" y="0"/>
                  <a:ext cx="1427182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7182" h="812800">
                      <a:moveTo>
                        <a:pt x="713591" y="0"/>
                      </a:moveTo>
                      <a:cubicBezTo>
                        <a:pt x="319486" y="0"/>
                        <a:pt x="0" y="181951"/>
                        <a:pt x="0" y="406400"/>
                      </a:cubicBezTo>
                      <a:cubicBezTo>
                        <a:pt x="0" y="630849"/>
                        <a:pt x="319486" y="812800"/>
                        <a:pt x="713591" y="812800"/>
                      </a:cubicBezTo>
                      <a:cubicBezTo>
                        <a:pt x="1107697" y="812800"/>
                        <a:pt x="1427182" y="630849"/>
                        <a:pt x="1427182" y="406400"/>
                      </a:cubicBezTo>
                      <a:cubicBezTo>
                        <a:pt x="1427182" y="181951"/>
                        <a:pt x="1107697" y="0"/>
                        <a:pt x="71359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>
                  <a:solidFill>
                    <a:srgbClr val="FF1200"/>
                  </a:solidFill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8" name="TextBox 128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sp>
            <p:nvSpPr>
              <p:cNvPr id="131" name="TextBox 131"/>
              <p:cNvSpPr txBox="1"/>
              <p:nvPr/>
            </p:nvSpPr>
            <p:spPr>
              <a:xfrm>
                <a:off x="10251935" y="5812548"/>
                <a:ext cx="177144" cy="1199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125"/>
                  </a:lnSpc>
                  <a:spcBef>
                    <a:spcPct val="0"/>
                  </a:spcBef>
                </a:pPr>
                <a:r>
                  <a:rPr lang="en-US" sz="900" dirty="0">
                    <a:solidFill>
                      <a:srgbClr val="000000">
                        <a:alpha val="53725"/>
                      </a:srgb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비</a:t>
                </a:r>
              </a:p>
            </p:txBody>
          </p:sp>
        </p:grpSp>
        <p:sp>
          <p:nvSpPr>
            <p:cNvPr id="134" name="TextBox 134"/>
            <p:cNvSpPr txBox="1"/>
            <p:nvPr/>
          </p:nvSpPr>
          <p:spPr>
            <a:xfrm>
              <a:off x="2710077" y="8552101"/>
              <a:ext cx="4681646" cy="362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4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&lt;</a:t>
              </a:r>
              <a:r>
                <a:rPr lang="en-US" sz="16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키워드</a:t>
              </a: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연관분석</a:t>
              </a: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시각화</a:t>
              </a: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&gt;</a:t>
              </a: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167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68" name="그룹 167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169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0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1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175" name="TextBox 58"/>
          <p:cNvSpPr txBox="1"/>
          <p:nvPr/>
        </p:nvSpPr>
        <p:spPr>
          <a:xfrm>
            <a:off x="1064437" y="1845421"/>
            <a:ext cx="1049750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키워드 연관분석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205" name="그룹 204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206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7" name="그룹 206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232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3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08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230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1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09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226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228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29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27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10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222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224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25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23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11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220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1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212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3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4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6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7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8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9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137" name="TextBox 17"/>
          <p:cNvSpPr txBox="1"/>
          <p:nvPr/>
        </p:nvSpPr>
        <p:spPr>
          <a:xfrm>
            <a:off x="1447800" y="2372282"/>
            <a:ext cx="9332625" cy="2314573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735"/>
              </a:lnSpc>
            </a:pPr>
            <a:endParaRPr sz="135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ko-KR" alt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연관분석 결과 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'</a:t>
            </a:r>
            <a:r>
              <a:rPr lang="en-US" dirty="0" err="1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천연’과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‘</a:t>
            </a:r>
            <a:r>
              <a:rPr lang="en-US" dirty="0" err="1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건강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’</a:t>
            </a:r>
            <a:r>
              <a:rPr lang="ko-KR" alt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이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가깝고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‘</a:t>
            </a:r>
            <a:r>
              <a:rPr lang="en-US" dirty="0" err="1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탄소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동위원소비’가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‘</a:t>
            </a:r>
            <a:r>
              <a:rPr lang="en-US" dirty="0" err="1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프리미엄’과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‘</a:t>
            </a:r>
            <a:r>
              <a:rPr lang="en-US" dirty="0" err="1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품질’에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가깝게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나타남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314"/>
              </a:lnSpc>
            </a:pP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‘</a:t>
            </a:r>
            <a:r>
              <a:rPr lang="en-US" dirty="0" err="1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천연’은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천연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벌꿀로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가장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많이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사용되며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소비자들은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천연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벌꿀을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통해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건강을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기대함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‘</a:t>
            </a:r>
            <a:r>
              <a:rPr lang="en-US" dirty="0" err="1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탄소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동위원소비’는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천연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벌꿀에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품질을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나타내므로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천연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벌꿀에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중요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키워드임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그룹 178"/>
          <p:cNvGrpSpPr/>
          <p:nvPr/>
        </p:nvGrpSpPr>
        <p:grpSpPr>
          <a:xfrm>
            <a:off x="1427558" y="4655582"/>
            <a:ext cx="8399451" cy="4372809"/>
            <a:chOff x="2710077" y="4920636"/>
            <a:chExt cx="8399451" cy="4372809"/>
          </a:xfrm>
        </p:grpSpPr>
        <p:sp>
          <p:nvSpPr>
            <p:cNvPr id="4" name="Freeform 4"/>
            <p:cNvSpPr/>
            <p:nvPr/>
          </p:nvSpPr>
          <p:spPr>
            <a:xfrm>
              <a:off x="3067634" y="5876230"/>
              <a:ext cx="4043765" cy="2165741"/>
            </a:xfrm>
            <a:custGeom>
              <a:avLst/>
              <a:gdLst/>
              <a:ahLst/>
              <a:cxnLst/>
              <a:rect l="l" t="t" r="r" b="b"/>
              <a:pathLst>
                <a:path w="5391686" h="2887655">
                  <a:moveTo>
                    <a:pt x="0" y="0"/>
                  </a:moveTo>
                  <a:lnTo>
                    <a:pt x="5391685" y="0"/>
                  </a:lnTo>
                  <a:lnTo>
                    <a:pt x="5391685" y="2887655"/>
                  </a:lnTo>
                  <a:lnTo>
                    <a:pt x="0" y="2887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116" t="-1240" r="-19503"/>
              </a:stretch>
            </a:blip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5456862" y="5938305"/>
              <a:ext cx="1175325" cy="1000836"/>
              <a:chOff x="0" y="0"/>
              <a:chExt cx="408490" cy="34784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08490" cy="347846"/>
              </a:xfrm>
              <a:custGeom>
                <a:avLst/>
                <a:gdLst/>
                <a:ahLst/>
                <a:cxnLst/>
                <a:rect l="l" t="t" r="r" b="b"/>
                <a:pathLst>
                  <a:path w="408490" h="347846">
                    <a:moveTo>
                      <a:pt x="0" y="0"/>
                    </a:moveTo>
                    <a:lnTo>
                      <a:pt x="408490" y="0"/>
                    </a:lnTo>
                    <a:lnTo>
                      <a:pt x="408490" y="347846"/>
                    </a:lnTo>
                    <a:lnTo>
                      <a:pt x="0" y="34784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FF12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09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8" name="AutoShape 8"/>
            <p:cNvSpPr/>
            <p:nvPr/>
          </p:nvSpPr>
          <p:spPr>
            <a:xfrm flipV="1">
              <a:off x="6632187" y="6124823"/>
              <a:ext cx="1681602" cy="313900"/>
            </a:xfrm>
            <a:prstGeom prst="line">
              <a:avLst/>
            </a:prstGeom>
            <a:ln w="9525" cap="flat">
              <a:solidFill>
                <a:srgbClr val="FF12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4358591" y="6939141"/>
              <a:ext cx="1175325" cy="1000836"/>
              <a:chOff x="0" y="0"/>
              <a:chExt cx="408490" cy="34784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08490" cy="347846"/>
              </a:xfrm>
              <a:custGeom>
                <a:avLst/>
                <a:gdLst/>
                <a:ahLst/>
                <a:cxnLst/>
                <a:rect l="l" t="t" r="r" b="b"/>
                <a:pathLst>
                  <a:path w="408490" h="347846">
                    <a:moveTo>
                      <a:pt x="0" y="0"/>
                    </a:moveTo>
                    <a:lnTo>
                      <a:pt x="408490" y="0"/>
                    </a:lnTo>
                    <a:lnTo>
                      <a:pt x="408490" y="347846"/>
                    </a:lnTo>
                    <a:lnTo>
                      <a:pt x="0" y="34784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FF12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09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5533916" y="7439559"/>
              <a:ext cx="2779873" cy="586021"/>
            </a:xfrm>
            <a:prstGeom prst="line">
              <a:avLst/>
            </a:prstGeom>
            <a:ln w="9525" cap="flat">
              <a:solidFill>
                <a:srgbClr val="FF12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78" name="그룹 177"/>
            <p:cNvGrpSpPr/>
            <p:nvPr/>
          </p:nvGrpSpPr>
          <p:grpSpPr>
            <a:xfrm>
              <a:off x="8343337" y="7066505"/>
              <a:ext cx="2766191" cy="2226940"/>
              <a:chOff x="8313789" y="7100914"/>
              <a:chExt cx="2257425" cy="184933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8313789" y="7100914"/>
                <a:ext cx="2257425" cy="1849332"/>
              </a:xfrm>
              <a:custGeom>
                <a:avLst/>
                <a:gdLst/>
                <a:ahLst/>
                <a:cxnLst/>
                <a:rect l="l" t="t" r="r" b="b"/>
                <a:pathLst>
                  <a:path w="3009900" h="2465776">
                    <a:moveTo>
                      <a:pt x="0" y="0"/>
                    </a:moveTo>
                    <a:lnTo>
                      <a:pt x="3009900" y="0"/>
                    </a:lnTo>
                    <a:lnTo>
                      <a:pt x="3009900" y="2465776"/>
                    </a:lnTo>
                    <a:lnTo>
                      <a:pt x="0" y="246577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12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54" name="Group 54"/>
              <p:cNvGrpSpPr/>
              <p:nvPr/>
            </p:nvGrpSpPr>
            <p:grpSpPr>
              <a:xfrm>
                <a:off x="8973714" y="7500493"/>
                <a:ext cx="282869" cy="282869"/>
                <a:chOff x="0" y="0"/>
                <a:chExt cx="812800" cy="812800"/>
              </a:xfrm>
            </p:grpSpPr>
            <p:sp>
              <p:nvSpPr>
                <p:cNvPr id="55" name="Freeform 55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>
                  <a:solidFill>
                    <a:srgbClr val="FF1200"/>
                  </a:solidFill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6" name="TextBox 56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57" name="Group 57"/>
              <p:cNvGrpSpPr/>
              <p:nvPr/>
            </p:nvGrpSpPr>
            <p:grpSpPr>
              <a:xfrm>
                <a:off x="9509289" y="8270151"/>
                <a:ext cx="346242" cy="315409"/>
                <a:chOff x="0" y="0"/>
                <a:chExt cx="812800" cy="740419"/>
              </a:xfrm>
            </p:grpSpPr>
            <p:sp>
              <p:nvSpPr>
                <p:cNvPr id="58" name="Freeform 58"/>
                <p:cNvSpPr/>
                <p:nvPr/>
              </p:nvSpPr>
              <p:spPr>
                <a:xfrm>
                  <a:off x="0" y="0"/>
                  <a:ext cx="812800" cy="7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40419">
                      <a:moveTo>
                        <a:pt x="406400" y="0"/>
                      </a:moveTo>
                      <a:cubicBezTo>
                        <a:pt x="181951" y="0"/>
                        <a:pt x="0" y="165749"/>
                        <a:pt x="0" y="370210"/>
                      </a:cubicBezTo>
                      <a:cubicBezTo>
                        <a:pt x="0" y="574671"/>
                        <a:pt x="181951" y="740419"/>
                        <a:pt x="406400" y="740419"/>
                      </a:cubicBezTo>
                      <a:cubicBezTo>
                        <a:pt x="630849" y="740419"/>
                        <a:pt x="812800" y="574671"/>
                        <a:pt x="812800" y="370210"/>
                      </a:cubicBezTo>
                      <a:cubicBezTo>
                        <a:pt x="812800" y="165749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>
                  <a:solidFill>
                    <a:srgbClr val="FF1200"/>
                  </a:solidFill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9" name="TextBox 59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60" name="Group 60"/>
              <p:cNvGrpSpPr/>
              <p:nvPr/>
            </p:nvGrpSpPr>
            <p:grpSpPr>
              <a:xfrm>
                <a:off x="9193680" y="8319143"/>
                <a:ext cx="226827" cy="126290"/>
                <a:chOff x="0" y="0"/>
                <a:chExt cx="79654" cy="44349"/>
              </a:xfrm>
            </p:grpSpPr>
            <p:sp>
              <p:nvSpPr>
                <p:cNvPr id="61" name="Freeform 61"/>
                <p:cNvSpPr/>
                <p:nvPr/>
              </p:nvSpPr>
              <p:spPr>
                <a:xfrm>
                  <a:off x="0" y="0"/>
                  <a:ext cx="79654" cy="4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54" h="44349">
                      <a:moveTo>
                        <a:pt x="0" y="0"/>
                      </a:moveTo>
                      <a:lnTo>
                        <a:pt x="79654" y="0"/>
                      </a:lnTo>
                      <a:lnTo>
                        <a:pt x="79654" y="44349"/>
                      </a:lnTo>
                      <a:lnTo>
                        <a:pt x="0" y="44349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2" name="TextBox 62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63" name="Group 63"/>
              <p:cNvGrpSpPr/>
              <p:nvPr/>
            </p:nvGrpSpPr>
            <p:grpSpPr>
              <a:xfrm>
                <a:off x="9329088" y="8427855"/>
                <a:ext cx="91419" cy="126290"/>
                <a:chOff x="0" y="0"/>
                <a:chExt cx="32103" cy="44349"/>
              </a:xfrm>
            </p:grpSpPr>
            <p:sp>
              <p:nvSpPr>
                <p:cNvPr id="64" name="Freeform 64"/>
                <p:cNvSpPr/>
                <p:nvPr/>
              </p:nvSpPr>
              <p:spPr>
                <a:xfrm>
                  <a:off x="0" y="0"/>
                  <a:ext cx="32103" cy="4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03" h="44349">
                      <a:moveTo>
                        <a:pt x="0" y="0"/>
                      </a:moveTo>
                      <a:lnTo>
                        <a:pt x="32103" y="0"/>
                      </a:lnTo>
                      <a:lnTo>
                        <a:pt x="32103" y="44349"/>
                      </a:lnTo>
                      <a:lnTo>
                        <a:pt x="0" y="44349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5" name="TextBox 65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66" name="Group 66"/>
              <p:cNvGrpSpPr/>
              <p:nvPr/>
            </p:nvGrpSpPr>
            <p:grpSpPr>
              <a:xfrm rot="3542236">
                <a:off x="9226021" y="8391552"/>
                <a:ext cx="55812" cy="68627"/>
                <a:chOff x="0" y="0"/>
                <a:chExt cx="19599" cy="24100"/>
              </a:xfrm>
            </p:grpSpPr>
            <p:sp>
              <p:nvSpPr>
                <p:cNvPr id="67" name="Freeform 67"/>
                <p:cNvSpPr/>
                <p:nvPr/>
              </p:nvSpPr>
              <p:spPr>
                <a:xfrm>
                  <a:off x="0" y="0"/>
                  <a:ext cx="19599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9" h="24100">
                      <a:moveTo>
                        <a:pt x="0" y="0"/>
                      </a:moveTo>
                      <a:lnTo>
                        <a:pt x="19599" y="0"/>
                      </a:lnTo>
                      <a:lnTo>
                        <a:pt x="19599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8" name="TextBox 68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69" name="Group 69"/>
              <p:cNvGrpSpPr/>
              <p:nvPr/>
            </p:nvGrpSpPr>
            <p:grpSpPr>
              <a:xfrm rot="1620375">
                <a:off x="9289234" y="8386656"/>
                <a:ext cx="35719" cy="68627"/>
                <a:chOff x="0" y="0"/>
                <a:chExt cx="12543" cy="24100"/>
              </a:xfrm>
            </p:grpSpPr>
            <p:sp>
              <p:nvSpPr>
                <p:cNvPr id="70" name="Freeform 70"/>
                <p:cNvSpPr/>
                <p:nvPr/>
              </p:nvSpPr>
              <p:spPr>
                <a:xfrm>
                  <a:off x="0" y="0"/>
                  <a:ext cx="12543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3" h="24100">
                      <a:moveTo>
                        <a:pt x="0" y="0"/>
                      </a:moveTo>
                      <a:lnTo>
                        <a:pt x="12543" y="0"/>
                      </a:lnTo>
                      <a:lnTo>
                        <a:pt x="12543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1" name="TextBox 71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72" name="Group 72"/>
              <p:cNvGrpSpPr/>
              <p:nvPr/>
            </p:nvGrpSpPr>
            <p:grpSpPr>
              <a:xfrm>
                <a:off x="8467193" y="8467448"/>
                <a:ext cx="84119" cy="126290"/>
                <a:chOff x="0" y="0"/>
                <a:chExt cx="29540" cy="44349"/>
              </a:xfrm>
            </p:grpSpPr>
            <p:sp>
              <p:nvSpPr>
                <p:cNvPr id="73" name="Freeform 73"/>
                <p:cNvSpPr/>
                <p:nvPr/>
              </p:nvSpPr>
              <p:spPr>
                <a:xfrm>
                  <a:off x="0" y="0"/>
                  <a:ext cx="29540" cy="4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0" h="44349">
                      <a:moveTo>
                        <a:pt x="0" y="0"/>
                      </a:moveTo>
                      <a:lnTo>
                        <a:pt x="29540" y="0"/>
                      </a:lnTo>
                      <a:lnTo>
                        <a:pt x="29540" y="44349"/>
                      </a:lnTo>
                      <a:lnTo>
                        <a:pt x="0" y="44349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4" name="TextBox 74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75" name="Group 75"/>
              <p:cNvGrpSpPr/>
              <p:nvPr/>
            </p:nvGrpSpPr>
            <p:grpSpPr>
              <a:xfrm>
                <a:off x="8509252" y="8445433"/>
                <a:ext cx="84119" cy="45567"/>
                <a:chOff x="0" y="0"/>
                <a:chExt cx="29540" cy="16002"/>
              </a:xfrm>
            </p:grpSpPr>
            <p:sp>
              <p:nvSpPr>
                <p:cNvPr id="76" name="Freeform 76"/>
                <p:cNvSpPr/>
                <p:nvPr/>
              </p:nvSpPr>
              <p:spPr>
                <a:xfrm>
                  <a:off x="0" y="0"/>
                  <a:ext cx="29540" cy="16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0" h="16002">
                      <a:moveTo>
                        <a:pt x="0" y="0"/>
                      </a:moveTo>
                      <a:lnTo>
                        <a:pt x="29540" y="0"/>
                      </a:lnTo>
                      <a:lnTo>
                        <a:pt x="29540" y="16002"/>
                      </a:lnTo>
                      <a:lnTo>
                        <a:pt x="0" y="16002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7" name="TextBox 77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78" name="Group 78"/>
              <p:cNvGrpSpPr/>
              <p:nvPr/>
            </p:nvGrpSpPr>
            <p:grpSpPr>
              <a:xfrm>
                <a:off x="8794974" y="7281968"/>
                <a:ext cx="84119" cy="126290"/>
                <a:chOff x="0" y="0"/>
                <a:chExt cx="29540" cy="44349"/>
              </a:xfrm>
            </p:grpSpPr>
            <p:sp>
              <p:nvSpPr>
                <p:cNvPr id="79" name="Freeform 79"/>
                <p:cNvSpPr/>
                <p:nvPr/>
              </p:nvSpPr>
              <p:spPr>
                <a:xfrm>
                  <a:off x="0" y="0"/>
                  <a:ext cx="29540" cy="4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0" h="44349">
                      <a:moveTo>
                        <a:pt x="0" y="0"/>
                      </a:moveTo>
                      <a:lnTo>
                        <a:pt x="29540" y="0"/>
                      </a:lnTo>
                      <a:lnTo>
                        <a:pt x="29540" y="44349"/>
                      </a:lnTo>
                      <a:lnTo>
                        <a:pt x="0" y="44349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0" name="TextBox 80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sp>
            <p:nvSpPr>
              <p:cNvPr id="81" name="AutoShape 81"/>
              <p:cNvSpPr/>
              <p:nvPr/>
            </p:nvSpPr>
            <p:spPr>
              <a:xfrm flipH="1">
                <a:off x="9682410" y="7493349"/>
                <a:ext cx="140808" cy="0"/>
              </a:xfrm>
              <a:prstGeom prst="line">
                <a:avLst/>
              </a:prstGeom>
              <a:ln w="190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AutoShape 82"/>
              <p:cNvSpPr/>
              <p:nvPr/>
            </p:nvSpPr>
            <p:spPr>
              <a:xfrm>
                <a:off x="9752814" y="7408258"/>
                <a:ext cx="0" cy="155495"/>
              </a:xfrm>
              <a:prstGeom prst="line">
                <a:avLst/>
              </a:prstGeom>
              <a:ln w="190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83" name="Group 83"/>
              <p:cNvGrpSpPr/>
              <p:nvPr/>
            </p:nvGrpSpPr>
            <p:grpSpPr>
              <a:xfrm>
                <a:off x="9702503" y="7408258"/>
                <a:ext cx="43167" cy="77747"/>
                <a:chOff x="0" y="0"/>
                <a:chExt cx="15159" cy="27302"/>
              </a:xfrm>
            </p:grpSpPr>
            <p:sp>
              <p:nvSpPr>
                <p:cNvPr id="84" name="Freeform 84"/>
                <p:cNvSpPr/>
                <p:nvPr/>
              </p:nvSpPr>
              <p:spPr>
                <a:xfrm>
                  <a:off x="0" y="0"/>
                  <a:ext cx="15159" cy="27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9" h="27302">
                      <a:moveTo>
                        <a:pt x="0" y="0"/>
                      </a:moveTo>
                      <a:lnTo>
                        <a:pt x="15159" y="0"/>
                      </a:lnTo>
                      <a:lnTo>
                        <a:pt x="15159" y="27302"/>
                      </a:lnTo>
                      <a:lnTo>
                        <a:pt x="0" y="27302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5" name="TextBox 85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86" name="Group 86"/>
              <p:cNvGrpSpPr/>
              <p:nvPr/>
            </p:nvGrpSpPr>
            <p:grpSpPr>
              <a:xfrm>
                <a:off x="9759958" y="7397191"/>
                <a:ext cx="38728" cy="77747"/>
                <a:chOff x="0" y="0"/>
                <a:chExt cx="13600" cy="27302"/>
              </a:xfrm>
            </p:grpSpPr>
            <p:sp>
              <p:nvSpPr>
                <p:cNvPr id="87" name="Freeform 87"/>
                <p:cNvSpPr/>
                <p:nvPr/>
              </p:nvSpPr>
              <p:spPr>
                <a:xfrm>
                  <a:off x="0" y="0"/>
                  <a:ext cx="13600" cy="27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27302">
                      <a:moveTo>
                        <a:pt x="0" y="0"/>
                      </a:moveTo>
                      <a:lnTo>
                        <a:pt x="13600" y="0"/>
                      </a:lnTo>
                      <a:lnTo>
                        <a:pt x="13600" y="27302"/>
                      </a:lnTo>
                      <a:lnTo>
                        <a:pt x="0" y="27302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8" name="TextBox 88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89" name="Group 89"/>
              <p:cNvGrpSpPr/>
              <p:nvPr/>
            </p:nvGrpSpPr>
            <p:grpSpPr>
              <a:xfrm>
                <a:off x="9759958" y="7500493"/>
                <a:ext cx="63260" cy="77747"/>
                <a:chOff x="0" y="0"/>
                <a:chExt cx="22215" cy="27302"/>
              </a:xfrm>
            </p:grpSpPr>
            <p:sp>
              <p:nvSpPr>
                <p:cNvPr id="90" name="Freeform 90"/>
                <p:cNvSpPr/>
                <p:nvPr/>
              </p:nvSpPr>
              <p:spPr>
                <a:xfrm>
                  <a:off x="0" y="0"/>
                  <a:ext cx="22215" cy="27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5" h="27302">
                      <a:moveTo>
                        <a:pt x="0" y="0"/>
                      </a:moveTo>
                      <a:lnTo>
                        <a:pt x="22215" y="0"/>
                      </a:lnTo>
                      <a:lnTo>
                        <a:pt x="22215" y="27302"/>
                      </a:lnTo>
                      <a:lnTo>
                        <a:pt x="0" y="27302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1" name="TextBox 91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92" name="Group 92"/>
              <p:cNvGrpSpPr/>
              <p:nvPr/>
            </p:nvGrpSpPr>
            <p:grpSpPr>
              <a:xfrm>
                <a:off x="9682410" y="7500493"/>
                <a:ext cx="63260" cy="77747"/>
                <a:chOff x="0" y="0"/>
                <a:chExt cx="22215" cy="27302"/>
              </a:xfrm>
            </p:grpSpPr>
            <p:sp>
              <p:nvSpPr>
                <p:cNvPr id="93" name="Freeform 93"/>
                <p:cNvSpPr/>
                <p:nvPr/>
              </p:nvSpPr>
              <p:spPr>
                <a:xfrm>
                  <a:off x="0" y="0"/>
                  <a:ext cx="22215" cy="27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5" h="27302">
                      <a:moveTo>
                        <a:pt x="0" y="0"/>
                      </a:moveTo>
                      <a:lnTo>
                        <a:pt x="22215" y="0"/>
                      </a:lnTo>
                      <a:lnTo>
                        <a:pt x="22215" y="27302"/>
                      </a:lnTo>
                      <a:lnTo>
                        <a:pt x="0" y="27302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" name="TextBox 94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sp>
            <p:nvSpPr>
              <p:cNvPr id="95" name="AutoShape 95"/>
              <p:cNvSpPr/>
              <p:nvPr/>
            </p:nvSpPr>
            <p:spPr>
              <a:xfrm flipH="1">
                <a:off x="9675067" y="7486006"/>
                <a:ext cx="155495" cy="0"/>
              </a:xfrm>
              <a:prstGeom prst="line">
                <a:avLst/>
              </a:prstGeom>
              <a:ln w="190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96" name="Group 96"/>
              <p:cNvGrpSpPr/>
              <p:nvPr/>
            </p:nvGrpSpPr>
            <p:grpSpPr>
              <a:xfrm>
                <a:off x="9761462" y="7412818"/>
                <a:ext cx="94069" cy="68627"/>
                <a:chOff x="0" y="0"/>
                <a:chExt cx="33034" cy="24100"/>
              </a:xfrm>
            </p:grpSpPr>
            <p:sp>
              <p:nvSpPr>
                <p:cNvPr id="97" name="Freeform 97"/>
                <p:cNvSpPr/>
                <p:nvPr/>
              </p:nvSpPr>
              <p:spPr>
                <a:xfrm>
                  <a:off x="0" y="0"/>
                  <a:ext cx="33034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4" h="24100">
                      <a:moveTo>
                        <a:pt x="0" y="0"/>
                      </a:moveTo>
                      <a:lnTo>
                        <a:pt x="33034" y="0"/>
                      </a:lnTo>
                      <a:lnTo>
                        <a:pt x="33034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" name="TextBox 98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99" name="Group 99"/>
              <p:cNvGrpSpPr/>
              <p:nvPr/>
            </p:nvGrpSpPr>
            <p:grpSpPr>
              <a:xfrm>
                <a:off x="9651601" y="7412818"/>
                <a:ext cx="94069" cy="68627"/>
                <a:chOff x="0" y="0"/>
                <a:chExt cx="33034" cy="24100"/>
              </a:xfrm>
            </p:grpSpPr>
            <p:sp>
              <p:nvSpPr>
                <p:cNvPr id="100" name="Freeform 100"/>
                <p:cNvSpPr/>
                <p:nvPr/>
              </p:nvSpPr>
              <p:spPr>
                <a:xfrm>
                  <a:off x="0" y="0"/>
                  <a:ext cx="33034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4" h="24100">
                      <a:moveTo>
                        <a:pt x="0" y="0"/>
                      </a:moveTo>
                      <a:lnTo>
                        <a:pt x="33034" y="0"/>
                      </a:lnTo>
                      <a:lnTo>
                        <a:pt x="33034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1" name="TextBox 101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102" name="Group 102"/>
              <p:cNvGrpSpPr/>
              <p:nvPr/>
            </p:nvGrpSpPr>
            <p:grpSpPr>
              <a:xfrm>
                <a:off x="9651601" y="7495126"/>
                <a:ext cx="94069" cy="68627"/>
                <a:chOff x="0" y="0"/>
                <a:chExt cx="33034" cy="24100"/>
              </a:xfrm>
            </p:grpSpPr>
            <p:sp>
              <p:nvSpPr>
                <p:cNvPr id="103" name="Freeform 103"/>
                <p:cNvSpPr/>
                <p:nvPr/>
              </p:nvSpPr>
              <p:spPr>
                <a:xfrm>
                  <a:off x="0" y="0"/>
                  <a:ext cx="33034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4" h="24100">
                      <a:moveTo>
                        <a:pt x="0" y="0"/>
                      </a:moveTo>
                      <a:lnTo>
                        <a:pt x="33034" y="0"/>
                      </a:lnTo>
                      <a:lnTo>
                        <a:pt x="33034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4" name="TextBox 104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105" name="Group 105"/>
              <p:cNvGrpSpPr/>
              <p:nvPr/>
            </p:nvGrpSpPr>
            <p:grpSpPr>
              <a:xfrm>
                <a:off x="9761462" y="7493150"/>
                <a:ext cx="94069" cy="68627"/>
                <a:chOff x="0" y="0"/>
                <a:chExt cx="33034" cy="24100"/>
              </a:xfrm>
            </p:grpSpPr>
            <p:sp>
              <p:nvSpPr>
                <p:cNvPr id="106" name="Freeform 106"/>
                <p:cNvSpPr/>
                <p:nvPr/>
              </p:nvSpPr>
              <p:spPr>
                <a:xfrm>
                  <a:off x="0" y="0"/>
                  <a:ext cx="33034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4" h="24100">
                      <a:moveTo>
                        <a:pt x="0" y="0"/>
                      </a:moveTo>
                      <a:lnTo>
                        <a:pt x="33034" y="0"/>
                      </a:lnTo>
                      <a:lnTo>
                        <a:pt x="33034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7" name="TextBox 107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sp>
            <p:nvSpPr>
              <p:cNvPr id="108" name="AutoShape 108"/>
              <p:cNvSpPr/>
              <p:nvPr/>
            </p:nvSpPr>
            <p:spPr>
              <a:xfrm flipH="1">
                <a:off x="9798686" y="7867705"/>
                <a:ext cx="155495" cy="0"/>
              </a:xfrm>
              <a:prstGeom prst="line">
                <a:avLst/>
              </a:prstGeom>
              <a:ln w="190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09" name="Group 109"/>
              <p:cNvGrpSpPr/>
              <p:nvPr/>
            </p:nvGrpSpPr>
            <p:grpSpPr>
              <a:xfrm>
                <a:off x="9791587" y="7874850"/>
                <a:ext cx="162593" cy="51482"/>
                <a:chOff x="0" y="0"/>
                <a:chExt cx="57097" cy="18079"/>
              </a:xfrm>
            </p:grpSpPr>
            <p:sp>
              <p:nvSpPr>
                <p:cNvPr id="110" name="Freeform 110"/>
                <p:cNvSpPr/>
                <p:nvPr/>
              </p:nvSpPr>
              <p:spPr>
                <a:xfrm>
                  <a:off x="0" y="0"/>
                  <a:ext cx="57097" cy="18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97" h="18079">
                      <a:moveTo>
                        <a:pt x="0" y="0"/>
                      </a:moveTo>
                      <a:lnTo>
                        <a:pt x="57097" y="0"/>
                      </a:lnTo>
                      <a:lnTo>
                        <a:pt x="57097" y="18079"/>
                      </a:lnTo>
                      <a:lnTo>
                        <a:pt x="0" y="18079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1" name="TextBox 111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112" name="Group 112"/>
              <p:cNvGrpSpPr/>
              <p:nvPr/>
            </p:nvGrpSpPr>
            <p:grpSpPr>
              <a:xfrm>
                <a:off x="9791587" y="7770503"/>
                <a:ext cx="162593" cy="90059"/>
                <a:chOff x="0" y="0"/>
                <a:chExt cx="57097" cy="31625"/>
              </a:xfrm>
            </p:grpSpPr>
            <p:sp>
              <p:nvSpPr>
                <p:cNvPr id="113" name="Freeform 113"/>
                <p:cNvSpPr/>
                <p:nvPr/>
              </p:nvSpPr>
              <p:spPr>
                <a:xfrm>
                  <a:off x="0" y="0"/>
                  <a:ext cx="57097" cy="3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97" h="31625">
                      <a:moveTo>
                        <a:pt x="0" y="0"/>
                      </a:moveTo>
                      <a:lnTo>
                        <a:pt x="57097" y="0"/>
                      </a:lnTo>
                      <a:lnTo>
                        <a:pt x="57097" y="31625"/>
                      </a:lnTo>
                      <a:lnTo>
                        <a:pt x="0" y="31625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4" name="TextBox 114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115" name="Group 115"/>
              <p:cNvGrpSpPr/>
              <p:nvPr/>
            </p:nvGrpSpPr>
            <p:grpSpPr>
              <a:xfrm>
                <a:off x="8330242" y="7734272"/>
                <a:ext cx="151604" cy="126290"/>
                <a:chOff x="0" y="0"/>
                <a:chExt cx="53238" cy="44349"/>
              </a:xfrm>
            </p:grpSpPr>
            <p:sp>
              <p:nvSpPr>
                <p:cNvPr id="116" name="Freeform 116"/>
                <p:cNvSpPr/>
                <p:nvPr/>
              </p:nvSpPr>
              <p:spPr>
                <a:xfrm>
                  <a:off x="0" y="0"/>
                  <a:ext cx="53238" cy="4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38" h="44349">
                      <a:moveTo>
                        <a:pt x="0" y="0"/>
                      </a:moveTo>
                      <a:lnTo>
                        <a:pt x="53238" y="0"/>
                      </a:lnTo>
                      <a:lnTo>
                        <a:pt x="53238" y="44349"/>
                      </a:lnTo>
                      <a:lnTo>
                        <a:pt x="0" y="44349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7" name="TextBox 117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sp>
            <p:nvSpPr>
              <p:cNvPr id="118" name="AutoShape 118"/>
              <p:cNvSpPr/>
              <p:nvPr/>
            </p:nvSpPr>
            <p:spPr>
              <a:xfrm flipH="1">
                <a:off x="8330243" y="7867705"/>
                <a:ext cx="155495" cy="0"/>
              </a:xfrm>
              <a:prstGeom prst="line">
                <a:avLst/>
              </a:prstGeom>
              <a:ln w="190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19" name="Group 119"/>
              <p:cNvGrpSpPr/>
              <p:nvPr/>
            </p:nvGrpSpPr>
            <p:grpSpPr>
              <a:xfrm>
                <a:off x="8330242" y="7874849"/>
                <a:ext cx="197516" cy="73426"/>
                <a:chOff x="0" y="0"/>
                <a:chExt cx="69361" cy="25785"/>
              </a:xfrm>
            </p:grpSpPr>
            <p:sp>
              <p:nvSpPr>
                <p:cNvPr id="120" name="Freeform 120"/>
                <p:cNvSpPr/>
                <p:nvPr/>
              </p:nvSpPr>
              <p:spPr>
                <a:xfrm>
                  <a:off x="0" y="0"/>
                  <a:ext cx="69361" cy="25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61" h="25785">
                      <a:moveTo>
                        <a:pt x="0" y="0"/>
                      </a:moveTo>
                      <a:lnTo>
                        <a:pt x="69361" y="0"/>
                      </a:lnTo>
                      <a:lnTo>
                        <a:pt x="69361" y="25785"/>
                      </a:lnTo>
                      <a:lnTo>
                        <a:pt x="0" y="25785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1" name="TextBox 121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</p:grpSp>
        <p:sp>
          <p:nvSpPr>
            <p:cNvPr id="129" name="Freeform 129"/>
            <p:cNvSpPr/>
            <p:nvPr/>
          </p:nvSpPr>
          <p:spPr>
            <a:xfrm>
              <a:off x="7942399" y="5293854"/>
              <a:ext cx="247991" cy="675223"/>
            </a:xfrm>
            <a:custGeom>
              <a:avLst/>
              <a:gdLst/>
              <a:ahLst/>
              <a:cxnLst/>
              <a:rect l="l" t="t" r="r" b="b"/>
              <a:pathLst>
                <a:path w="330654" h="900297">
                  <a:moveTo>
                    <a:pt x="0" y="0"/>
                  </a:moveTo>
                  <a:lnTo>
                    <a:pt x="330654" y="0"/>
                  </a:lnTo>
                  <a:lnTo>
                    <a:pt x="330654" y="900297"/>
                  </a:lnTo>
                  <a:lnTo>
                    <a:pt x="0" y="900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0" name="Freeform 130"/>
            <p:cNvSpPr/>
            <p:nvPr/>
          </p:nvSpPr>
          <p:spPr>
            <a:xfrm>
              <a:off x="7848482" y="7137326"/>
              <a:ext cx="435826" cy="675223"/>
            </a:xfrm>
            <a:custGeom>
              <a:avLst/>
              <a:gdLst/>
              <a:ahLst/>
              <a:cxnLst/>
              <a:rect l="l" t="t" r="r" b="b"/>
              <a:pathLst>
                <a:path w="581101" h="900297">
                  <a:moveTo>
                    <a:pt x="0" y="0"/>
                  </a:moveTo>
                  <a:lnTo>
                    <a:pt x="581100" y="0"/>
                  </a:lnTo>
                  <a:lnTo>
                    <a:pt x="581100" y="900297"/>
                  </a:lnTo>
                  <a:lnTo>
                    <a:pt x="0" y="900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77" name="그룹 176"/>
            <p:cNvGrpSpPr/>
            <p:nvPr/>
          </p:nvGrpSpPr>
          <p:grpSpPr>
            <a:xfrm>
              <a:off x="8313789" y="4920636"/>
              <a:ext cx="2795739" cy="2094554"/>
              <a:chOff x="8313789" y="5234458"/>
              <a:chExt cx="2257425" cy="1780731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8313789" y="5234458"/>
                <a:ext cx="2257425" cy="1780731"/>
              </a:xfrm>
              <a:custGeom>
                <a:avLst/>
                <a:gdLst/>
                <a:ahLst/>
                <a:cxnLst/>
                <a:rect l="l" t="t" r="r" b="b"/>
                <a:pathLst>
                  <a:path w="3009900" h="2374308">
                    <a:moveTo>
                      <a:pt x="0" y="0"/>
                    </a:moveTo>
                    <a:lnTo>
                      <a:pt x="3009900" y="0"/>
                    </a:lnTo>
                    <a:lnTo>
                      <a:pt x="3009900" y="2374308"/>
                    </a:lnTo>
                    <a:lnTo>
                      <a:pt x="0" y="237430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6016" t="-5163" r="-37538"/>
                </a:stretch>
              </a:blipFill>
              <a:ln w="19050">
                <a:solidFill>
                  <a:srgbClr val="FF12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23" name="Group 123"/>
              <p:cNvGrpSpPr/>
              <p:nvPr/>
            </p:nvGrpSpPr>
            <p:grpSpPr>
              <a:xfrm>
                <a:off x="9829119" y="5544114"/>
                <a:ext cx="338928" cy="174704"/>
                <a:chOff x="0" y="0"/>
                <a:chExt cx="1576840" cy="812800"/>
              </a:xfrm>
            </p:grpSpPr>
            <p:sp>
              <p:nvSpPr>
                <p:cNvPr id="124" name="Freeform 124"/>
                <p:cNvSpPr/>
                <p:nvPr/>
              </p:nvSpPr>
              <p:spPr>
                <a:xfrm>
                  <a:off x="0" y="0"/>
                  <a:ext cx="157684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840" h="812800">
                      <a:moveTo>
                        <a:pt x="788420" y="0"/>
                      </a:moveTo>
                      <a:cubicBezTo>
                        <a:pt x="352988" y="0"/>
                        <a:pt x="0" y="181951"/>
                        <a:pt x="0" y="406400"/>
                      </a:cubicBezTo>
                      <a:cubicBezTo>
                        <a:pt x="0" y="630849"/>
                        <a:pt x="352988" y="812800"/>
                        <a:pt x="788420" y="812800"/>
                      </a:cubicBezTo>
                      <a:cubicBezTo>
                        <a:pt x="1223852" y="812800"/>
                        <a:pt x="1576840" y="630849"/>
                        <a:pt x="1576840" y="406400"/>
                      </a:cubicBezTo>
                      <a:cubicBezTo>
                        <a:pt x="1576840" y="181951"/>
                        <a:pt x="1223852" y="0"/>
                        <a:pt x="7884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>
                  <a:solidFill>
                    <a:srgbClr val="FF1200"/>
                  </a:solidFill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5" name="TextBox 125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126" name="Group 126"/>
              <p:cNvGrpSpPr/>
              <p:nvPr/>
            </p:nvGrpSpPr>
            <p:grpSpPr>
              <a:xfrm>
                <a:off x="8618463" y="5912035"/>
                <a:ext cx="496685" cy="282869"/>
                <a:chOff x="0" y="0"/>
                <a:chExt cx="1427182" cy="812800"/>
              </a:xfrm>
            </p:grpSpPr>
            <p:sp>
              <p:nvSpPr>
                <p:cNvPr id="127" name="Freeform 127"/>
                <p:cNvSpPr/>
                <p:nvPr/>
              </p:nvSpPr>
              <p:spPr>
                <a:xfrm>
                  <a:off x="0" y="0"/>
                  <a:ext cx="1427182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7182" h="812800">
                      <a:moveTo>
                        <a:pt x="713591" y="0"/>
                      </a:moveTo>
                      <a:cubicBezTo>
                        <a:pt x="319486" y="0"/>
                        <a:pt x="0" y="181951"/>
                        <a:pt x="0" y="406400"/>
                      </a:cubicBezTo>
                      <a:cubicBezTo>
                        <a:pt x="0" y="630849"/>
                        <a:pt x="319486" y="812800"/>
                        <a:pt x="713591" y="812800"/>
                      </a:cubicBezTo>
                      <a:cubicBezTo>
                        <a:pt x="1107697" y="812800"/>
                        <a:pt x="1427182" y="630849"/>
                        <a:pt x="1427182" y="406400"/>
                      </a:cubicBezTo>
                      <a:cubicBezTo>
                        <a:pt x="1427182" y="181951"/>
                        <a:pt x="1107697" y="0"/>
                        <a:pt x="71359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>
                  <a:solidFill>
                    <a:srgbClr val="FF1200"/>
                  </a:solidFill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8" name="TextBox 128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sp>
            <p:nvSpPr>
              <p:cNvPr id="131" name="TextBox 131"/>
              <p:cNvSpPr txBox="1"/>
              <p:nvPr/>
            </p:nvSpPr>
            <p:spPr>
              <a:xfrm>
                <a:off x="10251935" y="5812548"/>
                <a:ext cx="177144" cy="1199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125"/>
                  </a:lnSpc>
                  <a:spcBef>
                    <a:spcPct val="0"/>
                  </a:spcBef>
                </a:pPr>
                <a:r>
                  <a:rPr lang="en-US" sz="900" dirty="0">
                    <a:solidFill>
                      <a:srgbClr val="000000">
                        <a:alpha val="53725"/>
                      </a:srgb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비</a:t>
                </a:r>
              </a:p>
            </p:txBody>
          </p:sp>
        </p:grpSp>
        <p:sp>
          <p:nvSpPr>
            <p:cNvPr id="134" name="TextBox 134"/>
            <p:cNvSpPr txBox="1"/>
            <p:nvPr/>
          </p:nvSpPr>
          <p:spPr>
            <a:xfrm>
              <a:off x="2710077" y="8552101"/>
              <a:ext cx="4681646" cy="374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4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&lt;</a:t>
              </a:r>
              <a:r>
                <a:rPr lang="en-US" sz="16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키워드</a:t>
              </a: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연관분석</a:t>
              </a: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시각화</a:t>
              </a: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&gt;</a:t>
              </a: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167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68" name="그룹 167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169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0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1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175" name="TextBox 58"/>
          <p:cNvSpPr txBox="1"/>
          <p:nvPr/>
        </p:nvSpPr>
        <p:spPr>
          <a:xfrm>
            <a:off x="1064437" y="1845421"/>
            <a:ext cx="1049750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키워드 연관분석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80" name="Freeform 4"/>
          <p:cNvSpPr/>
          <p:nvPr/>
        </p:nvSpPr>
        <p:spPr>
          <a:xfrm>
            <a:off x="9966305" y="4486745"/>
            <a:ext cx="3070605" cy="1171943"/>
          </a:xfrm>
          <a:custGeom>
            <a:avLst/>
            <a:gdLst/>
            <a:ahLst/>
            <a:cxnLst/>
            <a:rect l="l" t="t" r="r" b="b"/>
            <a:pathLst>
              <a:path w="9512552" h="2933386">
                <a:moveTo>
                  <a:pt x="0" y="0"/>
                </a:moveTo>
                <a:lnTo>
                  <a:pt x="9512552" y="0"/>
                </a:lnTo>
                <a:lnTo>
                  <a:pt x="9512552" y="2933386"/>
                </a:lnTo>
                <a:lnTo>
                  <a:pt x="0" y="29333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2" name="TextBox 5"/>
          <p:cNvSpPr txBox="1"/>
          <p:nvPr/>
        </p:nvSpPr>
        <p:spPr>
          <a:xfrm>
            <a:off x="9753600" y="5553197"/>
            <a:ext cx="3792376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5969" lvl="1" indent="-167985">
              <a:lnSpc>
                <a:spcPts val="2178"/>
              </a:lnSpc>
              <a:buFont typeface="Arial"/>
              <a:buChar char="•"/>
            </a:pP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탄소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동위원소비란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쉽게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말해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‘</a:t>
            </a: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천연꿀의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값’</a:t>
            </a:r>
          </a:p>
          <a:p>
            <a:pPr marL="335969" lvl="1" indent="-167985">
              <a:lnSpc>
                <a:spcPts val="2178"/>
              </a:lnSpc>
              <a:buFont typeface="Arial"/>
              <a:buChar char="•"/>
            </a:pP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탄소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동위원소비의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값이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낮을수록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좋은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꿀.</a:t>
            </a:r>
          </a:p>
          <a:p>
            <a:pPr marL="335969" lvl="1" indent="-167985">
              <a:lnSpc>
                <a:spcPts val="2178"/>
              </a:lnSpc>
              <a:buFont typeface="Arial"/>
              <a:buChar char="•"/>
            </a:pP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식약처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기준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: -23.5%</a:t>
            </a:r>
          </a:p>
          <a:p>
            <a:pPr marL="335969" lvl="1" indent="-167985">
              <a:lnSpc>
                <a:spcPts val="2178"/>
              </a:lnSpc>
              <a:buFont typeface="Arial"/>
              <a:buChar char="•"/>
            </a:pP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한국양봉농협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기준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: -22.5%</a:t>
            </a:r>
          </a:p>
        </p:txBody>
      </p:sp>
      <p:grpSp>
        <p:nvGrpSpPr>
          <p:cNvPr id="207" name="그룹 206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208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9" name="그룹 208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234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5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10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232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3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11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228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230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1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29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12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224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226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27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25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13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222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3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214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6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7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8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9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0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1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133" name="TextBox 17"/>
          <p:cNvSpPr txBox="1"/>
          <p:nvPr/>
        </p:nvSpPr>
        <p:spPr>
          <a:xfrm>
            <a:off x="1447800" y="2372282"/>
            <a:ext cx="9332625" cy="2314573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735"/>
              </a:lnSpc>
            </a:pPr>
            <a:endParaRPr sz="135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ko-KR" alt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연관분석 결과 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'</a:t>
            </a:r>
            <a:r>
              <a:rPr lang="en-US" dirty="0" err="1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천연’과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‘</a:t>
            </a:r>
            <a:r>
              <a:rPr lang="en-US" dirty="0" err="1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건강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’</a:t>
            </a:r>
            <a:r>
              <a:rPr lang="ko-KR" alt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이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가깝고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‘</a:t>
            </a:r>
            <a:r>
              <a:rPr lang="en-US" dirty="0" err="1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탄소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동위원소비’가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‘</a:t>
            </a:r>
            <a:r>
              <a:rPr lang="en-US" dirty="0" err="1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프리미엄’과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‘</a:t>
            </a:r>
            <a:r>
              <a:rPr lang="en-US" dirty="0" err="1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품질’에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가깝게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나타남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314"/>
              </a:lnSpc>
            </a:pP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‘</a:t>
            </a:r>
            <a:r>
              <a:rPr lang="en-US" dirty="0" err="1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천연’은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천연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벌꿀로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가장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많이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사용되며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소비자들은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천연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벌꿀을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통해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건강을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기대함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‘</a:t>
            </a:r>
            <a:r>
              <a:rPr lang="en-US" dirty="0" err="1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탄소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동위원소비’는</a:t>
            </a:r>
            <a:r>
              <a:rPr lang="en-US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천연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벌꿀에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품질을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나타내므로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천연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벌꿀에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중요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키워드임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9538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3"/>
          <p:cNvSpPr txBox="1"/>
          <p:nvPr/>
        </p:nvSpPr>
        <p:spPr>
          <a:xfrm>
            <a:off x="1447800" y="3038698"/>
            <a:ext cx="8937545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네이버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스마트스토어는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‘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재구매’에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태그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설정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가능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전체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55,796건의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리뷰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데이터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중 ‘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재구매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’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태그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데이터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9,215건</a:t>
            </a: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전체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고객에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비해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상대적으로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재구매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고객은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맛에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언급이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많은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걸 알 수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있음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</p:txBody>
      </p:sp>
      <p:grpSp>
        <p:nvGrpSpPr>
          <p:cNvPr id="115" name="그룹 114"/>
          <p:cNvGrpSpPr/>
          <p:nvPr/>
        </p:nvGrpSpPr>
        <p:grpSpPr>
          <a:xfrm>
            <a:off x="2424404" y="4715855"/>
            <a:ext cx="9071471" cy="4216463"/>
            <a:chOff x="2587129" y="4696207"/>
            <a:chExt cx="7585145" cy="3631618"/>
          </a:xfrm>
        </p:grpSpPr>
        <p:sp>
          <p:nvSpPr>
            <p:cNvPr id="44" name="Freeform 44"/>
            <p:cNvSpPr/>
            <p:nvPr/>
          </p:nvSpPr>
          <p:spPr>
            <a:xfrm>
              <a:off x="6704895" y="4696208"/>
              <a:ext cx="3353505" cy="3288694"/>
            </a:xfrm>
            <a:custGeom>
              <a:avLst/>
              <a:gdLst/>
              <a:ahLst/>
              <a:cxnLst/>
              <a:rect l="l" t="t" r="r" b="b"/>
              <a:pathLst>
                <a:path w="4468231" h="4409567">
                  <a:moveTo>
                    <a:pt x="0" y="0"/>
                  </a:moveTo>
                  <a:lnTo>
                    <a:pt x="4468232" y="0"/>
                  </a:lnTo>
                  <a:lnTo>
                    <a:pt x="4468232" y="4409568"/>
                  </a:lnTo>
                  <a:lnTo>
                    <a:pt x="0" y="4409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3414340" y="4696207"/>
              <a:ext cx="1947559" cy="3307175"/>
            </a:xfrm>
            <a:custGeom>
              <a:avLst/>
              <a:gdLst/>
              <a:ahLst/>
              <a:cxnLst/>
              <a:rect l="l" t="t" r="r" b="b"/>
              <a:pathLst>
                <a:path w="2596745" h="4409567">
                  <a:moveTo>
                    <a:pt x="0" y="0"/>
                  </a:moveTo>
                  <a:lnTo>
                    <a:pt x="2596745" y="0"/>
                  </a:lnTo>
                  <a:lnTo>
                    <a:pt x="2596745" y="4409568"/>
                  </a:lnTo>
                  <a:lnTo>
                    <a:pt x="0" y="4409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587129" y="8005524"/>
              <a:ext cx="3583586" cy="322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4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&lt;</a:t>
              </a:r>
              <a:r>
                <a:rPr lang="en-US" sz="16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재구매</a:t>
              </a: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리뷰</a:t>
              </a: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단어</a:t>
              </a: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빈도</a:t>
              </a: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&gt;</a:t>
              </a:r>
            </a:p>
          </p:txBody>
        </p:sp>
        <p:grpSp>
          <p:nvGrpSpPr>
            <p:cNvPr id="47" name="Group 47"/>
            <p:cNvGrpSpPr/>
            <p:nvPr/>
          </p:nvGrpSpPr>
          <p:grpSpPr>
            <a:xfrm>
              <a:off x="3398475" y="5260910"/>
              <a:ext cx="1979290" cy="388319"/>
              <a:chOff x="0" y="0"/>
              <a:chExt cx="895541" cy="175697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95541" cy="175697"/>
              </a:xfrm>
              <a:custGeom>
                <a:avLst/>
                <a:gdLst/>
                <a:ahLst/>
                <a:cxnLst/>
                <a:rect l="l" t="t" r="r" b="b"/>
                <a:pathLst>
                  <a:path w="895541" h="175697">
                    <a:moveTo>
                      <a:pt x="0" y="0"/>
                    </a:moveTo>
                    <a:lnTo>
                      <a:pt x="895541" y="0"/>
                    </a:lnTo>
                    <a:lnTo>
                      <a:pt x="895541" y="175697"/>
                    </a:lnTo>
                    <a:lnTo>
                      <a:pt x="0" y="17569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>
                <a:solidFill>
                  <a:srgbClr val="FF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37913" tIns="37913" rIns="37913" bIns="37913" rtlCol="0" anchor="ctr"/>
              <a:lstStyle/>
              <a:p>
                <a:pPr algn="ctr">
                  <a:lnSpc>
                    <a:spcPts val="2520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6588688" y="7989095"/>
              <a:ext cx="3583586" cy="322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4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&lt;재구매 리뷰 단어 비율&gt;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81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3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4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5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116" name="TextBox 58"/>
          <p:cNvSpPr txBox="1"/>
          <p:nvPr/>
        </p:nvSpPr>
        <p:spPr>
          <a:xfrm>
            <a:off x="1064437" y="1845421"/>
            <a:ext cx="1049750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재구매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요인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52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78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9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4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76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7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5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72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74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5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73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6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68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70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1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69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7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66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7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58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3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4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240" y="4230688"/>
            <a:ext cx="11353800" cy="511492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449214" y="2171978"/>
            <a:ext cx="12571586" cy="2450195"/>
            <a:chOff x="-139985" y="-45564"/>
            <a:chExt cx="4414714" cy="8604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9" cy="285487"/>
            </a:xfrm>
            <a:custGeom>
              <a:avLst/>
              <a:gdLst/>
              <a:ahLst/>
              <a:cxnLst/>
              <a:rect l="l" t="t" r="r" b="b"/>
              <a:pathLst>
                <a:path w="4274729" h="285487">
                  <a:moveTo>
                    <a:pt x="0" y="0"/>
                  </a:moveTo>
                  <a:lnTo>
                    <a:pt x="4274729" y="0"/>
                  </a:lnTo>
                  <a:lnTo>
                    <a:pt x="4274729" y="285487"/>
                  </a:lnTo>
                  <a:lnTo>
                    <a:pt x="0" y="285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39985" y="-45564"/>
              <a:ext cx="3880033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459249" lvl="1" indent="-229625">
                <a:lnSpc>
                  <a:spcPts val="2978"/>
                </a:lnSpc>
                <a:buFont typeface="Arial"/>
                <a:buChar char="•"/>
              </a:pP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‘꿀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스틱’의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핵심가치는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‘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천연’과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‘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맛’이며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,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이를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뒷받침</a:t>
              </a:r>
              <a:r>
                <a:rPr lang="ko-KR" alt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하는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‘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탄소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동위원소비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’</a:t>
              </a:r>
            </a:p>
            <a:p>
              <a:pPr marL="459249" lvl="1" indent="-229625">
                <a:lnSpc>
                  <a:spcPts val="2978"/>
                </a:lnSpc>
                <a:buFont typeface="Arial"/>
                <a:buChar char="•"/>
              </a:pP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소비자들에게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천연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인증을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받은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천연벌꿀의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건강함과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품질</a:t>
              </a:r>
              <a:r>
                <a:rPr lang="ko-KR" alt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에 대한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신뢰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,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프리미엄의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느낌을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줄 수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있음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.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65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67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9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99" name="TextBox 58"/>
          <p:cNvSpPr txBox="1"/>
          <p:nvPr/>
        </p:nvSpPr>
        <p:spPr>
          <a:xfrm>
            <a:off x="1064437" y="1845421"/>
            <a:ext cx="10497506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4"/>
              </a:lnSpc>
            </a:pP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‘꿀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브랜딩</a:t>
            </a: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제안</a:t>
            </a:r>
            <a:endParaRPr lang="en-US" altLang="ko-KR" sz="5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92507" y="6698756"/>
            <a:ext cx="988924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altLang="ko-KR" sz="29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“</a:t>
            </a:r>
            <a:r>
              <a:rPr lang="en-US" altLang="ko-KR" sz="2900" b="1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제주의</a:t>
            </a:r>
            <a:r>
              <a:rPr lang="en-US" altLang="ko-KR" sz="29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900" b="1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천연자원만을</a:t>
            </a:r>
            <a:r>
              <a:rPr lang="en-US" altLang="ko-KR" sz="29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900" b="1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담아</a:t>
            </a:r>
            <a:r>
              <a:rPr lang="en-US" altLang="ko-KR" sz="29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900" b="1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더욱</a:t>
            </a:r>
            <a:r>
              <a:rPr lang="en-US" altLang="ko-KR" sz="29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900" b="1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특별한</a:t>
            </a:r>
            <a:r>
              <a:rPr lang="en-US" altLang="ko-KR" sz="29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900" b="1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맛을</a:t>
            </a:r>
            <a:r>
              <a:rPr lang="en-US" altLang="ko-KR" sz="29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900" b="1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선사하는</a:t>
            </a:r>
            <a:r>
              <a:rPr lang="en-US" altLang="ko-KR" sz="29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900" b="1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천연벌꿀</a:t>
            </a:r>
            <a:r>
              <a:rPr lang="en-US" altLang="ko-KR" sz="29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”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44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06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7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6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04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5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7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00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02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3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1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8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60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62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3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61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9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58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50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3404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76961" y="4117633"/>
            <a:ext cx="5566358" cy="2273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35"/>
              </a:lnSpc>
            </a:pPr>
            <a:r>
              <a:rPr lang="en-US" sz="14025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패키지</a:t>
            </a:r>
            <a:endParaRPr lang="en-US" sz="14025" dirty="0">
              <a:solidFill>
                <a:srgbClr val="000000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3" name="Freeform 43"/>
          <p:cNvSpPr/>
          <p:nvPr/>
        </p:nvSpPr>
        <p:spPr>
          <a:xfrm>
            <a:off x="1589577" y="4707637"/>
            <a:ext cx="1935917" cy="1008358"/>
          </a:xfrm>
          <a:custGeom>
            <a:avLst/>
            <a:gdLst/>
            <a:ahLst/>
            <a:cxnLst/>
            <a:rect l="l" t="t" r="r" b="b"/>
            <a:pathLst>
              <a:path w="2581222" h="1344477">
                <a:moveTo>
                  <a:pt x="0" y="0"/>
                </a:moveTo>
                <a:lnTo>
                  <a:pt x="2581222" y="0"/>
                </a:lnTo>
                <a:lnTo>
                  <a:pt x="2581222" y="1344477"/>
                </a:lnTo>
                <a:lnTo>
                  <a:pt x="0" y="1344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2084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4" name="Freeform 44"/>
          <p:cNvSpPr/>
          <p:nvPr/>
        </p:nvSpPr>
        <p:spPr>
          <a:xfrm>
            <a:off x="3525493" y="4094841"/>
            <a:ext cx="9207188" cy="2354281"/>
          </a:xfrm>
          <a:custGeom>
            <a:avLst/>
            <a:gdLst/>
            <a:ahLst/>
            <a:cxnLst/>
            <a:rect l="l" t="t" r="r" b="b"/>
            <a:pathLst>
              <a:path w="12276250" h="3139041">
                <a:moveTo>
                  <a:pt x="0" y="0"/>
                </a:moveTo>
                <a:lnTo>
                  <a:pt x="12276250" y="0"/>
                </a:lnTo>
                <a:lnTo>
                  <a:pt x="12276250" y="3139041"/>
                </a:lnTo>
                <a:lnTo>
                  <a:pt x="0" y="3139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5" name="TextBox 45"/>
          <p:cNvSpPr txBox="1"/>
          <p:nvPr/>
        </p:nvSpPr>
        <p:spPr>
          <a:xfrm>
            <a:off x="2870940" y="4684288"/>
            <a:ext cx="2166937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6"/>
              </a:lnSpc>
              <a:spcBef>
                <a:spcPct val="0"/>
              </a:spcBef>
            </a:pPr>
            <a:r>
              <a:rPr lang="en-US" sz="5004" dirty="0">
                <a:solidFill>
                  <a:srgbClr val="000000">
                    <a:alpha val="19608"/>
                  </a:srgbClr>
                </a:solidFill>
                <a:latin typeface="Dokdo"/>
              </a:rPr>
              <a:t>X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78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0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grpSp>
        <p:nvGrpSpPr>
          <p:cNvPr id="83" name="그룹 82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84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10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1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6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08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9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7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04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06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7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5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8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00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02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3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1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9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98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9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0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1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167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977422" y="4805170"/>
            <a:ext cx="2080219" cy="2971742"/>
          </a:xfrm>
          <a:custGeom>
            <a:avLst/>
            <a:gdLst/>
            <a:ahLst/>
            <a:cxnLst/>
            <a:rect l="l" t="t" r="r" b="b"/>
            <a:pathLst>
              <a:path w="2773625" h="3962322">
                <a:moveTo>
                  <a:pt x="0" y="0"/>
                </a:moveTo>
                <a:lnTo>
                  <a:pt x="2773626" y="0"/>
                </a:lnTo>
                <a:lnTo>
                  <a:pt x="2773626" y="3962322"/>
                </a:lnTo>
                <a:lnTo>
                  <a:pt x="0" y="3962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3557704" y="4805171"/>
            <a:ext cx="1953920" cy="2972695"/>
          </a:xfrm>
          <a:custGeom>
            <a:avLst/>
            <a:gdLst/>
            <a:ahLst/>
            <a:cxnLst/>
            <a:rect l="l" t="t" r="r" b="b"/>
            <a:pathLst>
              <a:path w="2605226" h="3963593">
                <a:moveTo>
                  <a:pt x="0" y="0"/>
                </a:moveTo>
                <a:lnTo>
                  <a:pt x="2605226" y="0"/>
                </a:lnTo>
                <a:lnTo>
                  <a:pt x="2605226" y="3963593"/>
                </a:lnTo>
                <a:lnTo>
                  <a:pt x="0" y="3963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6011686" y="4805171"/>
            <a:ext cx="2075564" cy="2972695"/>
          </a:xfrm>
          <a:custGeom>
            <a:avLst/>
            <a:gdLst/>
            <a:ahLst/>
            <a:cxnLst/>
            <a:rect l="l" t="t" r="r" b="b"/>
            <a:pathLst>
              <a:path w="2767419" h="3963593">
                <a:moveTo>
                  <a:pt x="0" y="0"/>
                </a:moveTo>
                <a:lnTo>
                  <a:pt x="2767419" y="0"/>
                </a:lnTo>
                <a:lnTo>
                  <a:pt x="2767419" y="3963593"/>
                </a:lnTo>
                <a:lnTo>
                  <a:pt x="0" y="39635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0873461" y="4805171"/>
            <a:ext cx="1789843" cy="2972695"/>
          </a:xfrm>
          <a:custGeom>
            <a:avLst/>
            <a:gdLst/>
            <a:ahLst/>
            <a:cxnLst/>
            <a:rect l="l" t="t" r="r" b="b"/>
            <a:pathLst>
              <a:path w="2386457" h="3963593">
                <a:moveTo>
                  <a:pt x="0" y="0"/>
                </a:moveTo>
                <a:lnTo>
                  <a:pt x="2386457" y="0"/>
                </a:lnTo>
                <a:lnTo>
                  <a:pt x="2386457" y="3963593"/>
                </a:lnTo>
                <a:lnTo>
                  <a:pt x="0" y="39635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0856175" y="5085811"/>
            <a:ext cx="1789843" cy="302175"/>
          </a:xfrm>
          <a:custGeom>
            <a:avLst/>
            <a:gdLst/>
            <a:ahLst/>
            <a:cxnLst/>
            <a:rect l="l" t="t" r="r" b="b"/>
            <a:pathLst>
              <a:path w="2386457" h="402900">
                <a:moveTo>
                  <a:pt x="0" y="0"/>
                </a:moveTo>
                <a:lnTo>
                  <a:pt x="2386456" y="0"/>
                </a:lnTo>
                <a:lnTo>
                  <a:pt x="2386456" y="402900"/>
                </a:lnTo>
                <a:lnTo>
                  <a:pt x="0" y="402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156" b="-315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8587313" y="4805170"/>
            <a:ext cx="1786085" cy="2971742"/>
          </a:xfrm>
          <a:custGeom>
            <a:avLst/>
            <a:gdLst/>
            <a:ahLst/>
            <a:cxnLst/>
            <a:rect l="l" t="t" r="r" b="b"/>
            <a:pathLst>
              <a:path w="2381447" h="3962322">
                <a:moveTo>
                  <a:pt x="0" y="0"/>
                </a:moveTo>
                <a:lnTo>
                  <a:pt x="2381447" y="0"/>
                </a:lnTo>
                <a:lnTo>
                  <a:pt x="2381447" y="3962322"/>
                </a:lnTo>
                <a:lnTo>
                  <a:pt x="0" y="39623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87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9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1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93" name="TextBox 58"/>
          <p:cNvSpPr txBox="1"/>
          <p:nvPr/>
        </p:nvSpPr>
        <p:spPr>
          <a:xfrm>
            <a:off x="1064437" y="1845421"/>
            <a:ext cx="1049750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 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소비 환경 분석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4" name="TextBox 8"/>
          <p:cNvSpPr txBox="1"/>
          <p:nvPr/>
        </p:nvSpPr>
        <p:spPr>
          <a:xfrm>
            <a:off x="1524000" y="2166109"/>
            <a:ext cx="12192000" cy="2450195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marL="388620" lvl="1" indent="-194310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네이버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스마트스토어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29cm(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워커비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),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카카오톡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선물하기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네이버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블로그에서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‘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선물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’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키워드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수가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가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장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높음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314"/>
              </a:lnSpc>
              <a:spcBef>
                <a:spcPct val="0"/>
              </a:spcBef>
            </a:pP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마켓컬리의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경우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다른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플랫폼과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달리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선물보다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직접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먹기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위한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구매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비율이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높게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나타남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 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53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18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9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2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16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7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5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12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14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5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3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6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08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10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1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7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06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7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8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9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0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1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2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3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4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5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8002660"/>
            <a:ext cx="11885488" cy="95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75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761999" y="8731695"/>
            <a:ext cx="3138342" cy="374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네이버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스마트스토어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12213" y="8731695"/>
            <a:ext cx="2579787" cy="37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카카오톡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선물하기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74491" y="8731695"/>
            <a:ext cx="2163572" cy="374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&lt;29cm(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워커비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)&gt;</a:t>
            </a:r>
          </a:p>
        </p:txBody>
      </p:sp>
      <p:grpSp>
        <p:nvGrpSpPr>
          <p:cNvPr id="85" name="그룹 84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86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8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9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91" name="TextBox 8"/>
          <p:cNvSpPr txBox="1"/>
          <p:nvPr/>
        </p:nvSpPr>
        <p:spPr>
          <a:xfrm>
            <a:off x="1447800" y="3030174"/>
            <a:ext cx="11242006" cy="1503726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30~40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 사용자가 많은 </a:t>
            </a:r>
            <a:r>
              <a:rPr lang="ko-KR" alt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네이버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스마트스토어의 경우 윗사람에게 선물하는 비율이 높게 나타남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314"/>
              </a:lnSpc>
            </a:pP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20~30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 사용자가 많은 </a:t>
            </a:r>
            <a:r>
              <a:rPr lang="ko-KR" alt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카카오톡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선물하기와 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29cm(</a:t>
            </a:r>
            <a:r>
              <a:rPr lang="ko-KR" alt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워커비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의 경우 친구에게 선물하는 비율이 높게 나타남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플랫폼 주 사용층을 고려하면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스마트스토어는 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50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 이상에게 주로 선물하며 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29cm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와 카카오톡 선물하기의 경우 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20~30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대에게 주로 선물함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</p:txBody>
      </p:sp>
      <p:sp>
        <p:nvSpPr>
          <p:cNvPr id="92" name="TextBox 58"/>
          <p:cNvSpPr txBox="1"/>
          <p:nvPr/>
        </p:nvSpPr>
        <p:spPr>
          <a:xfrm>
            <a:off x="1064437" y="1845421"/>
            <a:ext cx="1049750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 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선물 대상 분석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102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28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9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4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26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7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5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22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24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5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3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6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18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20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1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9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7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16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7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08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9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0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1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2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3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4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5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7310E553-7242-9360-4013-EF7486EF5826}"/>
              </a:ext>
            </a:extLst>
          </p:cNvPr>
          <p:cNvGrpSpPr/>
          <p:nvPr/>
        </p:nvGrpSpPr>
        <p:grpSpPr>
          <a:xfrm>
            <a:off x="9639552" y="4748046"/>
            <a:ext cx="2722331" cy="3823255"/>
            <a:chOff x="9774469" y="4762500"/>
            <a:chExt cx="2722331" cy="3823255"/>
          </a:xfrm>
        </p:grpSpPr>
        <p:sp>
          <p:nvSpPr>
            <p:cNvPr id="158" name="TextBox 157"/>
            <p:cNvSpPr txBox="1"/>
            <p:nvPr/>
          </p:nvSpPr>
          <p:spPr>
            <a:xfrm>
              <a:off x="10467380" y="4762500"/>
              <a:ext cx="12470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[20</a:t>
              </a:r>
              <a:r>
                <a:rPr lang="ko-KR" altLang="en-US" sz="1200" b="1" dirty="0"/>
                <a:t>세 미만</a:t>
              </a:r>
              <a:r>
                <a:rPr lang="en-US" altLang="ko-KR" sz="1200" b="1" dirty="0"/>
                <a:t>]</a:t>
              </a:r>
              <a:endParaRPr lang="ko-KR" altLang="en-US" sz="1200" b="1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0606209" y="8308756"/>
              <a:ext cx="12470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[20-30</a:t>
              </a:r>
              <a:r>
                <a:rPr lang="ko-KR" altLang="en-US" sz="1200" b="1" dirty="0"/>
                <a:t>대</a:t>
              </a:r>
              <a:r>
                <a:rPr lang="en-US" altLang="ko-KR" sz="1200" b="1" dirty="0"/>
                <a:t>]</a:t>
              </a:r>
              <a:endParaRPr lang="ko-KR" altLang="en-US" sz="1200" b="1" dirty="0"/>
            </a:p>
          </p:txBody>
        </p:sp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74469" y="4991493"/>
              <a:ext cx="2461528" cy="3357314"/>
            </a:xfrm>
            <a:prstGeom prst="rect">
              <a:avLst/>
            </a:prstGeom>
          </p:spPr>
        </p:pic>
        <p:sp>
          <p:nvSpPr>
            <p:cNvPr id="161" name="TextBox 160"/>
            <p:cNvSpPr txBox="1"/>
            <p:nvPr/>
          </p:nvSpPr>
          <p:spPr>
            <a:xfrm>
              <a:off x="11249788" y="4852993"/>
              <a:ext cx="12470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[40</a:t>
              </a:r>
              <a:r>
                <a:rPr lang="ko-KR" altLang="en-US" sz="1200" b="1" dirty="0"/>
                <a:t>세 이상</a:t>
              </a:r>
              <a:r>
                <a:rPr lang="en-US" altLang="ko-KR" sz="1200" b="1" dirty="0"/>
                <a:t>]</a:t>
              </a:r>
              <a:endParaRPr lang="ko-KR" altLang="en-US" sz="1200" b="1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55AD97D-2A90-B8D1-180B-93EA2A36AAFF}"/>
              </a:ext>
            </a:extLst>
          </p:cNvPr>
          <p:cNvGrpSpPr/>
          <p:nvPr/>
        </p:nvGrpSpPr>
        <p:grpSpPr>
          <a:xfrm>
            <a:off x="5439139" y="4758996"/>
            <a:ext cx="3183911" cy="3646258"/>
            <a:chOff x="5481641" y="4866217"/>
            <a:chExt cx="3183911" cy="3646258"/>
          </a:xfrm>
        </p:grpSpPr>
        <p:sp>
          <p:nvSpPr>
            <p:cNvPr id="157" name="TextBox 156"/>
            <p:cNvSpPr txBox="1"/>
            <p:nvPr/>
          </p:nvSpPr>
          <p:spPr>
            <a:xfrm>
              <a:off x="5488262" y="8235476"/>
              <a:ext cx="12470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[20-30</a:t>
              </a:r>
              <a:r>
                <a:rPr lang="ko-KR" altLang="en-US" sz="1200" b="1" dirty="0"/>
                <a:t>대</a:t>
              </a:r>
              <a:r>
                <a:rPr lang="en-US" altLang="ko-KR" sz="1200" b="1" dirty="0"/>
                <a:t>]</a:t>
              </a:r>
              <a:endParaRPr lang="ko-KR" altLang="en-US" sz="1200" b="1" dirty="0"/>
            </a:p>
          </p:txBody>
        </p:sp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81641" y="5097833"/>
              <a:ext cx="2735100" cy="3186768"/>
            </a:xfrm>
            <a:prstGeom prst="rect">
              <a:avLst/>
            </a:prstGeom>
          </p:spPr>
        </p:pic>
        <p:sp>
          <p:nvSpPr>
            <p:cNvPr id="163" name="TextBox 162"/>
            <p:cNvSpPr txBox="1"/>
            <p:nvPr/>
          </p:nvSpPr>
          <p:spPr>
            <a:xfrm>
              <a:off x="7418540" y="5188600"/>
              <a:ext cx="12470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[20</a:t>
              </a:r>
              <a:r>
                <a:rPr lang="ko-KR" altLang="en-US" sz="1200" b="1" dirty="0"/>
                <a:t>세 미만</a:t>
              </a:r>
              <a:r>
                <a:rPr lang="en-US" altLang="ko-KR" sz="1200" b="1" dirty="0"/>
                <a:t>]</a:t>
              </a:r>
              <a:endParaRPr lang="ko-KR" altLang="en-US" sz="1200" b="1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607026" y="4866217"/>
              <a:ext cx="12470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[40</a:t>
              </a:r>
              <a:r>
                <a:rPr lang="ko-KR" altLang="en-US" sz="1200" b="1" dirty="0"/>
                <a:t>세 이상</a:t>
              </a:r>
              <a:r>
                <a:rPr lang="en-US" altLang="ko-KR" sz="1200" b="1" dirty="0"/>
                <a:t>]</a:t>
              </a:r>
              <a:endParaRPr lang="ko-KR" altLang="en-US" sz="1200" b="1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66CA4766-1FDB-CB7E-A918-860F420C6228}"/>
              </a:ext>
            </a:extLst>
          </p:cNvPr>
          <p:cNvGrpSpPr/>
          <p:nvPr/>
        </p:nvGrpSpPr>
        <p:grpSpPr>
          <a:xfrm>
            <a:off x="209753" y="4991100"/>
            <a:ext cx="3903920" cy="3128300"/>
            <a:chOff x="209753" y="4991492"/>
            <a:chExt cx="3903920" cy="3128300"/>
          </a:xfrm>
        </p:grpSpPr>
        <p:pic>
          <p:nvPicPr>
            <p:cNvPr id="165" name="그림 16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020" y="5179167"/>
              <a:ext cx="3204244" cy="2728652"/>
            </a:xfrm>
            <a:prstGeom prst="rect">
              <a:avLst/>
            </a:prstGeom>
          </p:spPr>
        </p:pic>
        <p:sp>
          <p:nvSpPr>
            <p:cNvPr id="166" name="TextBox 165"/>
            <p:cNvSpPr txBox="1"/>
            <p:nvPr/>
          </p:nvSpPr>
          <p:spPr>
            <a:xfrm>
              <a:off x="2726814" y="4991492"/>
              <a:ext cx="12470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[30</a:t>
              </a:r>
              <a:r>
                <a:rPr lang="ko-KR" altLang="en-US" sz="1200" b="1" dirty="0"/>
                <a:t>세 미만</a:t>
              </a:r>
              <a:r>
                <a:rPr lang="en-US" altLang="ko-KR" sz="1200" b="1" dirty="0"/>
                <a:t>]</a:t>
              </a:r>
              <a:endParaRPr lang="ko-KR" altLang="en-US" sz="1200" b="1" dirty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209753" y="6041718"/>
              <a:ext cx="12470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[50</a:t>
              </a:r>
              <a:r>
                <a:rPr lang="ko-KR" altLang="en-US" sz="1200" b="1" dirty="0"/>
                <a:t>세 이상</a:t>
              </a:r>
              <a:r>
                <a:rPr lang="en-US" altLang="ko-KR" sz="1200" b="1" dirty="0"/>
                <a:t>]</a:t>
              </a:r>
              <a:endParaRPr lang="ko-KR" altLang="en-US" sz="1200" b="1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2866661" y="7842793"/>
              <a:ext cx="12470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[30-40</a:t>
              </a:r>
              <a:r>
                <a:rPr lang="ko-KR" altLang="en-US" sz="1200" b="1" dirty="0"/>
                <a:t>대</a:t>
              </a:r>
              <a:r>
                <a:rPr lang="en-US" altLang="ko-KR" sz="1200" b="1" dirty="0"/>
                <a:t>]</a:t>
              </a:r>
              <a:endParaRPr lang="ko-KR" altLang="en-US" sz="1200" b="1" dirty="0"/>
            </a:p>
          </p:txBody>
        </p:sp>
      </p:grpSp>
      <p:sp>
        <p:nvSpPr>
          <p:cNvPr id="155" name="Freeform 11"/>
          <p:cNvSpPr/>
          <p:nvPr/>
        </p:nvSpPr>
        <p:spPr>
          <a:xfrm>
            <a:off x="150782" y="6782293"/>
            <a:ext cx="857019" cy="1160111"/>
          </a:xfrm>
          <a:custGeom>
            <a:avLst/>
            <a:gdLst/>
            <a:ahLst/>
            <a:cxnLst/>
            <a:rect l="l" t="t" r="r" b="b"/>
            <a:pathLst>
              <a:path w="1142692" h="1546814">
                <a:moveTo>
                  <a:pt x="0" y="0"/>
                </a:moveTo>
                <a:lnTo>
                  <a:pt x="1142691" y="0"/>
                </a:lnTo>
                <a:lnTo>
                  <a:pt x="1142691" y="1546814"/>
                </a:lnTo>
                <a:lnTo>
                  <a:pt x="0" y="15468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747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854347" y="4958511"/>
            <a:ext cx="12164102" cy="3447013"/>
            <a:chOff x="787349" y="3704899"/>
            <a:chExt cx="12164102" cy="3447013"/>
          </a:xfrm>
        </p:grpSpPr>
        <p:grpSp>
          <p:nvGrpSpPr>
            <p:cNvPr id="3" name="그룹 2"/>
            <p:cNvGrpSpPr/>
            <p:nvPr/>
          </p:nvGrpSpPr>
          <p:grpSpPr>
            <a:xfrm>
              <a:off x="4996571" y="3771900"/>
              <a:ext cx="3664742" cy="3335264"/>
              <a:chOff x="4996571" y="4815924"/>
              <a:chExt cx="3664742" cy="333526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4996571" y="4815924"/>
                <a:ext cx="3664742" cy="2915136"/>
              </a:xfrm>
              <a:custGeom>
                <a:avLst/>
                <a:gdLst/>
                <a:ahLst/>
                <a:cxnLst/>
                <a:rect l="l" t="t" r="r" b="b"/>
                <a:pathLst>
                  <a:path w="4886323" h="3886848">
                    <a:moveTo>
                      <a:pt x="0" y="0"/>
                    </a:moveTo>
                    <a:lnTo>
                      <a:pt x="4886323" y="0"/>
                    </a:lnTo>
                    <a:lnTo>
                      <a:pt x="4886323" y="3886848"/>
                    </a:lnTo>
                    <a:lnTo>
                      <a:pt x="0" y="38868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5410201" y="7776983"/>
                <a:ext cx="2708636" cy="37420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255"/>
                  </a:lnSpc>
                  <a:spcBef>
                    <a:spcPct val="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&lt;</a:t>
                </a:r>
                <a:r>
                  <a:rPr lang="en-US" sz="1600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카카오톡</a:t>
                </a:r>
                <a:r>
                  <a:rPr lang="en-US" sz="160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1600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선물하기</a:t>
                </a:r>
                <a:r>
                  <a:rPr lang="en-US" sz="160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&gt;</a:t>
                </a: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9257024" y="3704899"/>
              <a:ext cx="3694427" cy="3447013"/>
              <a:chOff x="9257024" y="4704175"/>
              <a:chExt cx="3694427" cy="344701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9257024" y="4704175"/>
                <a:ext cx="3694427" cy="2941601"/>
              </a:xfrm>
              <a:custGeom>
                <a:avLst/>
                <a:gdLst/>
                <a:ahLst/>
                <a:cxnLst/>
                <a:rect l="l" t="t" r="r" b="b"/>
                <a:pathLst>
                  <a:path w="4925903" h="3922134">
                    <a:moveTo>
                      <a:pt x="0" y="0"/>
                    </a:moveTo>
                    <a:lnTo>
                      <a:pt x="4925903" y="0"/>
                    </a:lnTo>
                    <a:lnTo>
                      <a:pt x="4925903" y="3922134"/>
                    </a:lnTo>
                    <a:lnTo>
                      <a:pt x="0" y="392213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9982200" y="7776983"/>
                <a:ext cx="2177471" cy="37420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255"/>
                  </a:lnSpc>
                  <a:spcBef>
                    <a:spcPct val="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&lt;29cm(</a:t>
                </a:r>
                <a:r>
                  <a:rPr lang="en-US" sz="1600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워커비</a:t>
                </a:r>
                <a:r>
                  <a:rPr lang="en-US" sz="160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)&gt;</a:t>
                </a: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787349" y="3771900"/>
              <a:ext cx="3613511" cy="3317116"/>
              <a:chOff x="787349" y="4834072"/>
              <a:chExt cx="3613511" cy="331711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787349" y="4834072"/>
                <a:ext cx="3613511" cy="2802876"/>
              </a:xfrm>
              <a:custGeom>
                <a:avLst/>
                <a:gdLst/>
                <a:ahLst/>
                <a:cxnLst/>
                <a:rect l="l" t="t" r="r" b="b"/>
                <a:pathLst>
                  <a:path w="4818015" h="3737168">
                    <a:moveTo>
                      <a:pt x="0" y="0"/>
                    </a:moveTo>
                    <a:lnTo>
                      <a:pt x="4818015" y="0"/>
                    </a:lnTo>
                    <a:lnTo>
                      <a:pt x="4818015" y="3737167"/>
                    </a:lnTo>
                    <a:lnTo>
                      <a:pt x="0" y="373716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1219619" y="7776983"/>
                <a:ext cx="3064938" cy="37420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255"/>
                  </a:lnSpc>
                  <a:spcBef>
                    <a:spcPct val="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&lt;</a:t>
                </a:r>
                <a:r>
                  <a:rPr lang="en-US" sz="1600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네이버</a:t>
                </a:r>
                <a:r>
                  <a:rPr lang="en-US" sz="160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1600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스마트스토어</a:t>
                </a:r>
                <a:r>
                  <a:rPr lang="en-US" sz="160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&gt;</a:t>
                </a:r>
              </a:p>
            </p:txBody>
          </p:sp>
        </p:grpSp>
      </p:grpSp>
      <p:grpSp>
        <p:nvGrpSpPr>
          <p:cNvPr id="83" name="그룹 82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84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6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7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89" name="TextBox 58"/>
          <p:cNvSpPr txBox="1"/>
          <p:nvPr/>
        </p:nvSpPr>
        <p:spPr>
          <a:xfrm>
            <a:off x="1064437" y="1845421"/>
            <a:ext cx="1049750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 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선물 가설 설정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0" name="TextBox 8"/>
          <p:cNvSpPr txBox="1"/>
          <p:nvPr/>
        </p:nvSpPr>
        <p:spPr>
          <a:xfrm>
            <a:off x="1447800" y="2143294"/>
            <a:ext cx="10679345" cy="2450195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“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선물하는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대상에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따라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선호하는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패키지가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달라질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것이다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.”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가설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설정</a:t>
            </a: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패키지에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대한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구매자들의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반응은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빈도분석을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통해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고급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/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예쁨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/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귀여움으로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나뉨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735"/>
              </a:lnSpc>
            </a:pP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91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17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8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3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15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6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4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11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13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4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2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5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07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09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0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8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6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05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6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7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8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9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0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1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2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3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4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665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421376" y="4756455"/>
            <a:ext cx="5668293" cy="3072431"/>
          </a:xfrm>
          <a:custGeom>
            <a:avLst/>
            <a:gdLst/>
            <a:ahLst/>
            <a:cxnLst/>
            <a:rect l="l" t="t" r="r" b="b"/>
            <a:pathLst>
              <a:path w="7557724" h="4096574">
                <a:moveTo>
                  <a:pt x="0" y="0"/>
                </a:moveTo>
                <a:lnTo>
                  <a:pt x="7557723" y="0"/>
                </a:lnTo>
                <a:lnTo>
                  <a:pt x="7557723" y="4096574"/>
                </a:lnTo>
                <a:lnTo>
                  <a:pt x="0" y="4096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584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813276" y="3069747"/>
            <a:ext cx="11541313" cy="1395735"/>
          </a:xfrm>
          <a:custGeom>
            <a:avLst/>
            <a:gdLst/>
            <a:ahLst/>
            <a:cxnLst/>
            <a:rect l="l" t="t" r="r" b="b"/>
            <a:pathLst>
              <a:path w="4274729" h="490135">
                <a:moveTo>
                  <a:pt x="0" y="0"/>
                </a:moveTo>
                <a:lnTo>
                  <a:pt x="4274729" y="0"/>
                </a:lnTo>
                <a:lnTo>
                  <a:pt x="4274729" y="490135"/>
                </a:lnTo>
                <a:lnTo>
                  <a:pt x="0" y="49013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7953310" y="4756455"/>
            <a:ext cx="3736973" cy="3072431"/>
          </a:xfrm>
          <a:custGeom>
            <a:avLst/>
            <a:gdLst/>
            <a:ahLst/>
            <a:cxnLst/>
            <a:rect l="l" t="t" r="r" b="b"/>
            <a:pathLst>
              <a:path w="4982630" h="4096574">
                <a:moveTo>
                  <a:pt x="0" y="0"/>
                </a:moveTo>
                <a:lnTo>
                  <a:pt x="4982630" y="0"/>
                </a:lnTo>
                <a:lnTo>
                  <a:pt x="4982630" y="4096574"/>
                </a:lnTo>
                <a:lnTo>
                  <a:pt x="0" y="4096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2514600" y="7886036"/>
            <a:ext cx="303404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네이버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스마트스토어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94818" y="7873844"/>
            <a:ext cx="4644377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&lt;29cm(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워커비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),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카카오톡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선물</a:t>
            </a:r>
            <a:r>
              <a:rPr lang="ko-KR" alt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하기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sp>
        <p:nvSpPr>
          <p:cNvPr id="82" name="AutoShape 11"/>
          <p:cNvSpPr/>
          <p:nvPr/>
        </p:nvSpPr>
        <p:spPr>
          <a:xfrm>
            <a:off x="873665" y="9556107"/>
            <a:ext cx="12172950" cy="7144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3" name="그룹 82"/>
          <p:cNvGrpSpPr/>
          <p:nvPr/>
        </p:nvGrpSpPr>
        <p:grpSpPr>
          <a:xfrm>
            <a:off x="8842194" y="9415778"/>
            <a:ext cx="4442551" cy="1159337"/>
            <a:chOff x="9392480" y="9131963"/>
            <a:chExt cx="4442551" cy="1159337"/>
          </a:xfrm>
        </p:grpSpPr>
        <p:sp>
          <p:nvSpPr>
            <p:cNvPr id="84" name="Freeform 8"/>
            <p:cNvSpPr/>
            <p:nvPr/>
          </p:nvSpPr>
          <p:spPr>
            <a:xfrm>
              <a:off x="9392480" y="9468302"/>
              <a:ext cx="681674" cy="486657"/>
            </a:xfrm>
            <a:custGeom>
              <a:avLst/>
              <a:gdLst/>
              <a:ahLst/>
              <a:cxnLst/>
              <a:rect l="l" t="t" r="r" b="b"/>
              <a:pathLst>
                <a:path w="928448" h="483599">
                  <a:moveTo>
                    <a:pt x="0" y="0"/>
                  </a:moveTo>
                  <a:lnTo>
                    <a:pt x="928449" y="0"/>
                  </a:lnTo>
                  <a:lnTo>
                    <a:pt x="928449" y="483599"/>
                  </a:lnTo>
                  <a:lnTo>
                    <a:pt x="0" y="483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084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5" name="Freeform 9"/>
            <p:cNvSpPr/>
            <p:nvPr/>
          </p:nvSpPr>
          <p:spPr>
            <a:xfrm>
              <a:off x="10015543" y="9131963"/>
              <a:ext cx="3819488" cy="1159337"/>
            </a:xfrm>
            <a:custGeom>
              <a:avLst/>
              <a:gdLst/>
              <a:ahLst/>
              <a:cxnLst/>
              <a:rect l="l" t="t" r="r" b="b"/>
              <a:pathLst>
                <a:path w="4415685" h="1129092">
                  <a:moveTo>
                    <a:pt x="0" y="0"/>
                  </a:moveTo>
                  <a:lnTo>
                    <a:pt x="4415685" y="0"/>
                  </a:lnTo>
                  <a:lnTo>
                    <a:pt x="4415685" y="1129092"/>
                  </a:lnTo>
                  <a:lnTo>
                    <a:pt x="0" y="1129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6" name="TextBox 10"/>
            <p:cNvSpPr txBox="1"/>
            <p:nvPr/>
          </p:nvSpPr>
          <p:spPr>
            <a:xfrm>
              <a:off x="9735342" y="9461706"/>
              <a:ext cx="927613" cy="50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Dokdo"/>
                </a:rPr>
                <a:t>X</a:t>
              </a:r>
            </a:p>
          </p:txBody>
        </p:sp>
      </p:grpSp>
      <p:sp>
        <p:nvSpPr>
          <p:cNvPr id="47" name="TextBox 58"/>
          <p:cNvSpPr txBox="1"/>
          <p:nvPr/>
        </p:nvSpPr>
        <p:spPr>
          <a:xfrm>
            <a:off x="1064437" y="1845421"/>
            <a:ext cx="1049750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 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패키지 선호도 분석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8" name="TextBox 8"/>
          <p:cNvSpPr txBox="1"/>
          <p:nvPr/>
        </p:nvSpPr>
        <p:spPr>
          <a:xfrm>
            <a:off x="1512655" y="2821503"/>
            <a:ext cx="10679345" cy="1483797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314"/>
              </a:lnSpc>
            </a:pPr>
            <a:endParaRPr lang="ko-KR" altLang="en-US" sz="135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50~60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대에게 선물하는 경우 고급에 대한 패키지 반응이 높게 나타남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 </a:t>
            </a:r>
          </a:p>
          <a:p>
            <a:pPr>
              <a:lnSpc>
                <a:spcPts val="314"/>
              </a:lnSpc>
            </a:pP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20~30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대에게 선물하는 경우 예쁨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귀여움에 대한 패키지 반응이 높게 나타남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314"/>
              </a:lnSpc>
            </a:pP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“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선물하는 대상에 따라 패키지에 대한 선호가 달라질 것이다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.”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라는 가설이 수용됨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3706034" y="8496300"/>
            <a:ext cx="6355099" cy="923330"/>
            <a:chOff x="3706034" y="8563570"/>
            <a:chExt cx="6355099" cy="923330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6580537" y="8994139"/>
              <a:ext cx="2943331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3706034" y="8563570"/>
              <a:ext cx="6355099" cy="923330"/>
              <a:chOff x="3706034" y="8548840"/>
              <a:chExt cx="6355099" cy="923330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6039521" y="8548840"/>
                <a:ext cx="40216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고급</a:t>
                </a:r>
                <a:r>
                  <a:rPr lang="en-US" altLang="ko-KR" sz="1600" b="1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/</a:t>
                </a:r>
                <a:r>
                  <a:rPr lang="ko-KR" altLang="en-US" sz="1600" b="1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예쁨</a:t>
                </a:r>
                <a:r>
                  <a:rPr lang="en-US" altLang="ko-KR" sz="1600" b="1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/</a:t>
                </a:r>
                <a:r>
                  <a:rPr lang="ko-KR" altLang="en-US" sz="1600" b="1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귀여움</a:t>
                </a:r>
                <a:r>
                  <a:rPr lang="en-US" altLang="ko-KR" sz="1600" b="1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ko-KR" altLang="en-US" sz="1600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언급 리뷰 수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상품별 전체 리뷰 수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706034" y="8744635"/>
                <a:ext cx="2967077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b="1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제품별 반응 비율 </a:t>
                </a:r>
                <a:r>
                  <a:rPr lang="en-US" altLang="ko-KR" sz="2500" b="1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=</a:t>
                </a:r>
                <a:endParaRPr lang="ko-KR" altLang="en-US" sz="2500" b="1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  <p:grpSp>
        <p:nvGrpSpPr>
          <p:cNvPr id="81" name="그룹 80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87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13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4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9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11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2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0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07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09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0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8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1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03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05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6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4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2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01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2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3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8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9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0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055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그룹 80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82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4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5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6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48" name="TextBox 8"/>
          <p:cNvSpPr txBox="1"/>
          <p:nvPr/>
        </p:nvSpPr>
        <p:spPr>
          <a:xfrm>
            <a:off x="1512655" y="2781300"/>
            <a:ext cx="10679345" cy="1483797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314"/>
              </a:lnSpc>
            </a:pPr>
            <a:endParaRPr lang="ko-KR" altLang="en-US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453389" lvl="1" indent="-226694">
              <a:lnSpc>
                <a:spcPts val="2939"/>
              </a:lnSpc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50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 이상에게 선물하는 경우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골드 계열의 </a:t>
            </a:r>
            <a:r>
              <a:rPr lang="ko-KR" alt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라벨링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블랙 색상의 고급 패키지가 적합함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525"/>
              </a:lnSpc>
            </a:pP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453389" lvl="1" indent="-226694">
              <a:lnSpc>
                <a:spcPts val="2939"/>
              </a:lnSpc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20~30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대에게 선물하는 경우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화려한 색감과 패턴 및 캐릭터의 예쁨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귀여움 패키지가 적합함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314"/>
              </a:lnSpc>
            </a:pP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ts val="315"/>
              </a:lnSpc>
            </a:pP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96" name="TextBox 17"/>
          <p:cNvSpPr txBox="1"/>
          <p:nvPr/>
        </p:nvSpPr>
        <p:spPr>
          <a:xfrm>
            <a:off x="2713285" y="8398839"/>
            <a:ext cx="2985989" cy="374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1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&lt;’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고급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패키지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이미지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sp>
        <p:nvSpPr>
          <p:cNvPr id="97" name="TextBox 18"/>
          <p:cNvSpPr txBox="1"/>
          <p:nvPr/>
        </p:nvSpPr>
        <p:spPr>
          <a:xfrm>
            <a:off x="7722588" y="8400961"/>
            <a:ext cx="4264736" cy="374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4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&lt;’예쁨’/’귀여움’ 이미지&gt;</a:t>
            </a:r>
          </a:p>
        </p:txBody>
      </p:sp>
      <p:grpSp>
        <p:nvGrpSpPr>
          <p:cNvPr id="98" name="그룹 97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99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0" name="그룹 99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25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6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1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23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4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2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19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21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2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0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3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15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17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8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6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4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13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4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05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6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7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8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9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0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1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2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127" name="TextBox 58"/>
          <p:cNvSpPr txBox="1"/>
          <p:nvPr/>
        </p:nvSpPr>
        <p:spPr>
          <a:xfrm>
            <a:off x="1064437" y="1845421"/>
            <a:ext cx="1049750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 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패키지 제안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D15C4F34-51BE-65BD-A239-10972A678D3F}"/>
              </a:ext>
            </a:extLst>
          </p:cNvPr>
          <p:cNvGrpSpPr/>
          <p:nvPr/>
        </p:nvGrpSpPr>
        <p:grpSpPr>
          <a:xfrm>
            <a:off x="1876906" y="4223362"/>
            <a:ext cx="4600094" cy="3978767"/>
            <a:chOff x="1790481" y="4223362"/>
            <a:chExt cx="4600094" cy="3978767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xmlns="" id="{8720640A-4ED0-A623-F56E-6FE2577A3A75}"/>
                </a:ext>
              </a:extLst>
            </p:cNvPr>
            <p:cNvSpPr/>
            <p:nvPr/>
          </p:nvSpPr>
          <p:spPr>
            <a:xfrm>
              <a:off x="2962326" y="4223362"/>
              <a:ext cx="2458305" cy="1999111"/>
            </a:xfrm>
            <a:custGeom>
              <a:avLst/>
              <a:gdLst/>
              <a:ahLst/>
              <a:cxnLst/>
              <a:rect l="l" t="t" r="r" b="b"/>
              <a:pathLst>
                <a:path w="2966688" h="2412258">
                  <a:moveTo>
                    <a:pt x="0" y="0"/>
                  </a:moveTo>
                  <a:lnTo>
                    <a:pt x="2966687" y="0"/>
                  </a:lnTo>
                  <a:lnTo>
                    <a:pt x="2966687" y="2412257"/>
                  </a:lnTo>
                  <a:lnTo>
                    <a:pt x="0" y="2412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xmlns="" id="{0D957B64-9D35-14EB-0C07-4D5953ABF4CE}"/>
                </a:ext>
              </a:extLst>
            </p:cNvPr>
            <p:cNvSpPr/>
            <p:nvPr/>
          </p:nvSpPr>
          <p:spPr>
            <a:xfrm>
              <a:off x="4191000" y="6203018"/>
              <a:ext cx="2199575" cy="1999111"/>
            </a:xfrm>
            <a:custGeom>
              <a:avLst/>
              <a:gdLst/>
              <a:ahLst/>
              <a:cxnLst/>
              <a:rect l="l" t="t" r="r" b="b"/>
              <a:pathLst>
                <a:path w="2654452" h="2412258">
                  <a:moveTo>
                    <a:pt x="0" y="0"/>
                  </a:moveTo>
                  <a:lnTo>
                    <a:pt x="2654452" y="0"/>
                  </a:lnTo>
                  <a:lnTo>
                    <a:pt x="2654452" y="2412257"/>
                  </a:lnTo>
                  <a:lnTo>
                    <a:pt x="0" y="2412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xmlns="" id="{2096C2E4-4F27-8E60-01EA-7F0819A3D374}"/>
                </a:ext>
              </a:extLst>
            </p:cNvPr>
            <p:cNvSpPr/>
            <p:nvPr/>
          </p:nvSpPr>
          <p:spPr>
            <a:xfrm>
              <a:off x="1790481" y="6188726"/>
              <a:ext cx="2464879" cy="2012538"/>
            </a:xfrm>
            <a:custGeom>
              <a:avLst/>
              <a:gdLst/>
              <a:ahLst/>
              <a:cxnLst/>
              <a:rect l="l" t="t" r="r" b="b"/>
              <a:pathLst>
                <a:path w="2974622" h="2428461">
                  <a:moveTo>
                    <a:pt x="0" y="0"/>
                  </a:moveTo>
                  <a:lnTo>
                    <a:pt x="2974622" y="0"/>
                  </a:lnTo>
                  <a:lnTo>
                    <a:pt x="2974622" y="2428461"/>
                  </a:lnTo>
                  <a:lnTo>
                    <a:pt x="0" y="242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FC52DFE0-0B54-9A4A-0658-840513C66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600" y="4845283"/>
            <a:ext cx="4778984" cy="335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8"/>
          <p:cNvSpPr txBox="1"/>
          <p:nvPr/>
        </p:nvSpPr>
        <p:spPr>
          <a:xfrm>
            <a:off x="1064438" y="1975619"/>
            <a:ext cx="370460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4"/>
              </a:lnSpc>
            </a:pPr>
            <a:r>
              <a:rPr lang="en-US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기업</a:t>
            </a:r>
            <a:r>
              <a:rPr lang="en-US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소개</a:t>
            </a:r>
            <a:endParaRPr lang="en-US" sz="5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858425" y="2874959"/>
            <a:ext cx="12188191" cy="5567055"/>
            <a:chOff x="821678" y="2911592"/>
            <a:chExt cx="12188191" cy="5567055"/>
          </a:xfrm>
        </p:grpSpPr>
        <p:grpSp>
          <p:nvGrpSpPr>
            <p:cNvPr id="62" name="그룹 61"/>
            <p:cNvGrpSpPr/>
            <p:nvPr/>
          </p:nvGrpSpPr>
          <p:grpSpPr>
            <a:xfrm>
              <a:off x="5906854" y="2911592"/>
              <a:ext cx="7103015" cy="2406051"/>
              <a:chOff x="5991978" y="2211158"/>
              <a:chExt cx="7103015" cy="240605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5991978" y="2712991"/>
                <a:ext cx="7029728" cy="1286291"/>
              </a:xfrm>
              <a:custGeom>
                <a:avLst/>
                <a:gdLst/>
                <a:ahLst/>
                <a:cxnLst/>
                <a:rect l="l" t="t" r="r" b="b"/>
                <a:pathLst>
                  <a:path w="2402821" h="459989">
                    <a:moveTo>
                      <a:pt x="0" y="0"/>
                    </a:moveTo>
                    <a:lnTo>
                      <a:pt x="2402821" y="0"/>
                    </a:lnTo>
                    <a:lnTo>
                      <a:pt x="2402821" y="459989"/>
                    </a:lnTo>
                    <a:lnTo>
                      <a:pt x="0" y="459989"/>
                    </a:ln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6068177" y="2211158"/>
                <a:ext cx="7026816" cy="2406051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>
                  <a:lnSpc>
                    <a:spcPts val="2519"/>
                  </a:lnSpc>
                </a:pPr>
                <a:r>
                  <a:rPr lang="ko-KR" altLang="en-US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온라인 기반의 </a:t>
                </a:r>
                <a:r>
                  <a:rPr lang="en-US" altLang="ko-KR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O2O(Online to Offline) </a:t>
                </a:r>
                <a:r>
                  <a:rPr lang="ko-KR" altLang="en-US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플랫폼을 중심으로 고객 </a:t>
                </a:r>
                <a:r>
                  <a:rPr lang="ko-KR" altLang="en-US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대상별</a:t>
                </a:r>
                <a:r>
                  <a:rPr lang="ko-KR" altLang="en-US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맞춤형 건강 간식을 시작으로 영양제</a:t>
                </a:r>
                <a:r>
                  <a:rPr lang="en-US" altLang="ko-KR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, </a:t>
                </a:r>
                <a:r>
                  <a:rPr lang="ko-KR" altLang="en-US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끼니키트까지 확대하고 </a:t>
                </a:r>
                <a:r>
                  <a:rPr lang="en-US" altLang="ko-KR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AI</a:t>
                </a:r>
                <a:r>
                  <a:rPr lang="ko-KR" altLang="en-US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큐레이션</a:t>
                </a:r>
                <a:r>
                  <a:rPr lang="ko-KR" altLang="en-US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서비스를 더해 개인 맞춤형 </a:t>
                </a:r>
                <a:r>
                  <a:rPr lang="en-US" altLang="ko-KR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Total </a:t>
                </a:r>
                <a:r>
                  <a:rPr lang="ko-KR" altLang="en-US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먹거리 </a:t>
                </a:r>
                <a:r>
                  <a:rPr lang="ko-KR" altLang="en-US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큐레이션</a:t>
                </a:r>
                <a:r>
                  <a:rPr lang="ko-KR" altLang="en-US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서비스로 확장</a:t>
                </a:r>
                <a:r>
                  <a:rPr lang="en-US" altLang="ko-KR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.</a:t>
                </a:r>
                <a:endParaRPr lang="en-US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821678" y="4887810"/>
              <a:ext cx="12138629" cy="2802202"/>
            </a:xfrm>
            <a:custGeom>
              <a:avLst/>
              <a:gdLst/>
              <a:ahLst/>
              <a:cxnLst/>
              <a:rect l="l" t="t" r="r" b="b"/>
              <a:pathLst>
                <a:path w="16184838" h="3736269">
                  <a:moveTo>
                    <a:pt x="0" y="0"/>
                  </a:moveTo>
                  <a:lnTo>
                    <a:pt x="16184838" y="0"/>
                  </a:lnTo>
                  <a:lnTo>
                    <a:pt x="16184838" y="3736269"/>
                  </a:lnTo>
                  <a:lnTo>
                    <a:pt x="0" y="3736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821678" y="7688976"/>
              <a:ext cx="2937533" cy="789671"/>
              <a:chOff x="0" y="-38100"/>
              <a:chExt cx="1031561" cy="27730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31561" cy="193668"/>
              </a:xfrm>
              <a:custGeom>
                <a:avLst/>
                <a:gdLst/>
                <a:ahLst/>
                <a:cxnLst/>
                <a:rect l="l" t="t" r="r" b="b"/>
                <a:pathLst>
                  <a:path w="1031561" h="193668">
                    <a:moveTo>
                      <a:pt x="0" y="0"/>
                    </a:moveTo>
                    <a:lnTo>
                      <a:pt x="1031561" y="0"/>
                    </a:lnTo>
                    <a:lnTo>
                      <a:pt x="1031561" y="193668"/>
                    </a:lnTo>
                    <a:lnTo>
                      <a:pt x="0" y="193668"/>
                    </a:ln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29585" cy="27730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1575"/>
                  </a:lnSpc>
                </a:pP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&lt;</a:t>
                </a:r>
                <a:r>
                  <a:rPr lang="en-US" sz="1125" dirty="0" err="1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출산맘의</a:t>
                </a: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1125" dirty="0" err="1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건강한</a:t>
                </a: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1125" dirty="0" err="1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몸조리</a:t>
                </a: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! </a:t>
                </a:r>
                <a:r>
                  <a:rPr lang="en-US" sz="1125" dirty="0" err="1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산후조리원박스</a:t>
                </a: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&gt;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896065" y="7671545"/>
              <a:ext cx="2945510" cy="789671"/>
              <a:chOff x="0" y="-44221"/>
              <a:chExt cx="1034363" cy="27730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34363" cy="193668"/>
              </a:xfrm>
              <a:custGeom>
                <a:avLst/>
                <a:gdLst/>
                <a:ahLst/>
                <a:cxnLst/>
                <a:rect l="l" t="t" r="r" b="b"/>
                <a:pathLst>
                  <a:path w="1034363" h="193668">
                    <a:moveTo>
                      <a:pt x="0" y="0"/>
                    </a:moveTo>
                    <a:lnTo>
                      <a:pt x="1034363" y="0"/>
                    </a:lnTo>
                    <a:lnTo>
                      <a:pt x="1034363" y="193668"/>
                    </a:lnTo>
                    <a:lnTo>
                      <a:pt x="0" y="193668"/>
                    </a:ln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94204" y="-44221"/>
                <a:ext cx="812800" cy="27730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1575"/>
                  </a:lnSpc>
                </a:pP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&lt;</a:t>
                </a:r>
                <a:r>
                  <a:rPr lang="en-US" sz="1125" dirty="0" err="1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끼니키트</a:t>
                </a: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&gt; 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0049972" y="7682136"/>
              <a:ext cx="2917455" cy="777685"/>
              <a:chOff x="0" y="-38100"/>
              <a:chExt cx="1024511" cy="27309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22011" cy="193668"/>
              </a:xfrm>
              <a:custGeom>
                <a:avLst/>
                <a:gdLst/>
                <a:ahLst/>
                <a:cxnLst/>
                <a:rect l="l" t="t" r="r" b="b"/>
                <a:pathLst>
                  <a:path w="1022011" h="193668">
                    <a:moveTo>
                      <a:pt x="0" y="0"/>
                    </a:moveTo>
                    <a:lnTo>
                      <a:pt x="1022011" y="0"/>
                    </a:lnTo>
                    <a:lnTo>
                      <a:pt x="1022011" y="193668"/>
                    </a:lnTo>
                    <a:lnTo>
                      <a:pt x="0" y="193668"/>
                    </a:ln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1024511" cy="2730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1575"/>
                  </a:lnSpc>
                </a:pP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&lt;ROYALSUMMIT </a:t>
                </a:r>
                <a:r>
                  <a:rPr lang="en-US" sz="1125" dirty="0" err="1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산양삼</a:t>
                </a: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1125" dirty="0" err="1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기프트</a:t>
                </a: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1125" dirty="0" err="1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박스</a:t>
                </a: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&gt;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6984055" y="7632399"/>
              <a:ext cx="2934194" cy="827423"/>
              <a:chOff x="0" y="-55566"/>
              <a:chExt cx="1030389" cy="29056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30389" cy="193668"/>
              </a:xfrm>
              <a:custGeom>
                <a:avLst/>
                <a:gdLst/>
                <a:ahLst/>
                <a:cxnLst/>
                <a:rect l="l" t="t" r="r" b="b"/>
                <a:pathLst>
                  <a:path w="1030389" h="193668">
                    <a:moveTo>
                      <a:pt x="0" y="0"/>
                    </a:moveTo>
                    <a:lnTo>
                      <a:pt x="1030389" y="0"/>
                    </a:lnTo>
                    <a:lnTo>
                      <a:pt x="1030389" y="193668"/>
                    </a:lnTo>
                    <a:lnTo>
                      <a:pt x="0" y="193668"/>
                    </a:ln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113829" y="-55566"/>
                <a:ext cx="812800" cy="290562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1575"/>
                  </a:lnSpc>
                </a:pP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&lt;</a:t>
                </a:r>
                <a:r>
                  <a:rPr lang="en-US" sz="1125" dirty="0" err="1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맘편한</a:t>
                </a: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쑥 </a:t>
                </a:r>
                <a:r>
                  <a:rPr lang="en-US" sz="1125" dirty="0" err="1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쫀득이</a:t>
                </a: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&gt; </a:t>
                </a:r>
              </a:p>
            </p:txBody>
          </p:sp>
        </p:grpSp>
        <p:sp>
          <p:nvSpPr>
            <p:cNvPr id="59" name="Freeform 59"/>
            <p:cNvSpPr/>
            <p:nvPr/>
          </p:nvSpPr>
          <p:spPr>
            <a:xfrm>
              <a:off x="821679" y="3406469"/>
              <a:ext cx="4856574" cy="1309890"/>
            </a:xfrm>
            <a:custGeom>
              <a:avLst/>
              <a:gdLst/>
              <a:ahLst/>
              <a:cxnLst/>
              <a:rect l="l" t="t" r="r" b="b"/>
              <a:pathLst>
                <a:path w="6830341" h="1746520">
                  <a:moveTo>
                    <a:pt x="0" y="0"/>
                  </a:moveTo>
                  <a:lnTo>
                    <a:pt x="6830341" y="0"/>
                  </a:lnTo>
                  <a:lnTo>
                    <a:pt x="6830341" y="1746521"/>
                  </a:lnTo>
                  <a:lnTo>
                    <a:pt x="0" y="17465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65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68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9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grpSp>
        <p:nvGrpSpPr>
          <p:cNvPr id="100" name="그룹 99"/>
          <p:cNvGrpSpPr/>
          <p:nvPr/>
        </p:nvGrpSpPr>
        <p:grpSpPr>
          <a:xfrm>
            <a:off x="873665" y="419100"/>
            <a:ext cx="12172950" cy="674281"/>
            <a:chOff x="873665" y="2247900"/>
            <a:chExt cx="12172950" cy="674281"/>
          </a:xfrm>
        </p:grpSpPr>
        <p:sp>
          <p:nvSpPr>
            <p:cNvPr id="101" name="AutoShape 3"/>
            <p:cNvSpPr/>
            <p:nvPr/>
          </p:nvSpPr>
          <p:spPr>
            <a:xfrm>
              <a:off x="873665" y="2915036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2" name="그룹 101"/>
            <p:cNvGrpSpPr/>
            <p:nvPr/>
          </p:nvGrpSpPr>
          <p:grpSpPr>
            <a:xfrm>
              <a:off x="1143000" y="2247900"/>
              <a:ext cx="2254379" cy="490574"/>
              <a:chOff x="4396018" y="294903"/>
              <a:chExt cx="1502919" cy="327049"/>
            </a:xfrm>
          </p:grpSpPr>
          <p:sp>
            <p:nvSpPr>
              <p:cNvPr id="127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8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3" name="Group 33"/>
            <p:cNvGrpSpPr/>
            <p:nvPr/>
          </p:nvGrpSpPr>
          <p:grpSpPr>
            <a:xfrm>
              <a:off x="9100361" y="2324246"/>
              <a:ext cx="1532502" cy="335273"/>
              <a:chOff x="0" y="-64754"/>
              <a:chExt cx="2761338" cy="485050"/>
            </a:xfrm>
          </p:grpSpPr>
          <p:grpSp>
            <p:nvGrpSpPr>
              <p:cNvPr id="123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25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6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4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4" name="Group 38"/>
            <p:cNvGrpSpPr/>
            <p:nvPr/>
          </p:nvGrpSpPr>
          <p:grpSpPr>
            <a:xfrm>
              <a:off x="10882955" y="2324246"/>
              <a:ext cx="1515279" cy="335273"/>
              <a:chOff x="0" y="-64754"/>
              <a:chExt cx="2730305" cy="485050"/>
            </a:xfrm>
          </p:grpSpPr>
          <p:grpSp>
            <p:nvGrpSpPr>
              <p:cNvPr id="119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21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2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0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05" name="AutoShape 56"/>
            <p:cNvSpPr/>
            <p:nvPr/>
          </p:nvSpPr>
          <p:spPr>
            <a:xfrm>
              <a:off x="8853563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6" name="AutoShape 57"/>
            <p:cNvSpPr/>
            <p:nvPr/>
          </p:nvSpPr>
          <p:spPr>
            <a:xfrm>
              <a:off x="10636159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7" name="AutoShape 3"/>
            <p:cNvSpPr/>
            <p:nvPr/>
          </p:nvSpPr>
          <p:spPr>
            <a:xfrm>
              <a:off x="873665" y="2915036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8" name="Group 28"/>
            <p:cNvGrpSpPr/>
            <p:nvPr/>
          </p:nvGrpSpPr>
          <p:grpSpPr>
            <a:xfrm>
              <a:off x="7305526" y="2326364"/>
              <a:ext cx="1533674" cy="333652"/>
              <a:chOff x="-4608730" y="-75091"/>
              <a:chExt cx="2763450" cy="482705"/>
            </a:xfrm>
          </p:grpSpPr>
          <p:sp>
            <p:nvSpPr>
              <p:cNvPr id="117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8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9" name="Group 43"/>
            <p:cNvGrpSpPr/>
            <p:nvPr/>
          </p:nvGrpSpPr>
          <p:grpSpPr>
            <a:xfrm>
              <a:off x="3675935" y="2326362"/>
              <a:ext cx="1508001" cy="333653"/>
              <a:chOff x="-4568336" y="-61692"/>
              <a:chExt cx="2717189" cy="482707"/>
            </a:xfrm>
          </p:grpSpPr>
          <p:sp>
            <p:nvSpPr>
              <p:cNvPr id="115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6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10" name="AutoShape 53"/>
            <p:cNvSpPr/>
            <p:nvPr/>
          </p:nvSpPr>
          <p:spPr>
            <a:xfrm>
              <a:off x="5221062" y="2478338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1" name="AutoShape 54"/>
            <p:cNvSpPr/>
            <p:nvPr/>
          </p:nvSpPr>
          <p:spPr>
            <a:xfrm>
              <a:off x="3401370" y="2512913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2" name="AutoShape 55"/>
            <p:cNvSpPr/>
            <p:nvPr/>
          </p:nvSpPr>
          <p:spPr>
            <a:xfrm>
              <a:off x="7026651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3" name="Freeform 50"/>
            <p:cNvSpPr/>
            <p:nvPr/>
          </p:nvSpPr>
          <p:spPr>
            <a:xfrm>
              <a:off x="5461848" y="2326521"/>
              <a:ext cx="1551312" cy="333651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4" name="TextBox 52"/>
            <p:cNvSpPr txBox="1"/>
            <p:nvPr/>
          </p:nvSpPr>
          <p:spPr>
            <a:xfrm>
              <a:off x="5609666" y="2433872"/>
              <a:ext cx="1268996" cy="157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375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2"/>
          <p:cNvSpPr/>
          <p:nvPr/>
        </p:nvSpPr>
        <p:spPr>
          <a:xfrm>
            <a:off x="1589577" y="4707637"/>
            <a:ext cx="1935917" cy="1008358"/>
          </a:xfrm>
          <a:custGeom>
            <a:avLst/>
            <a:gdLst/>
            <a:ahLst/>
            <a:cxnLst/>
            <a:rect l="l" t="t" r="r" b="b"/>
            <a:pathLst>
              <a:path w="2581222" h="1344477">
                <a:moveTo>
                  <a:pt x="0" y="0"/>
                </a:moveTo>
                <a:lnTo>
                  <a:pt x="2581222" y="0"/>
                </a:lnTo>
                <a:lnTo>
                  <a:pt x="2581222" y="1344477"/>
                </a:lnTo>
                <a:lnTo>
                  <a:pt x="0" y="1344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2084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3" name="Freeform 43"/>
          <p:cNvSpPr/>
          <p:nvPr/>
        </p:nvSpPr>
        <p:spPr>
          <a:xfrm>
            <a:off x="3525493" y="4094841"/>
            <a:ext cx="9207188" cy="2354281"/>
          </a:xfrm>
          <a:custGeom>
            <a:avLst/>
            <a:gdLst/>
            <a:ahLst/>
            <a:cxnLst/>
            <a:rect l="l" t="t" r="r" b="b"/>
            <a:pathLst>
              <a:path w="12276250" h="3139041">
                <a:moveTo>
                  <a:pt x="0" y="0"/>
                </a:moveTo>
                <a:lnTo>
                  <a:pt x="12276250" y="0"/>
                </a:lnTo>
                <a:lnTo>
                  <a:pt x="12276250" y="3139041"/>
                </a:lnTo>
                <a:lnTo>
                  <a:pt x="0" y="3139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4" name="TextBox 44"/>
          <p:cNvSpPr txBox="1"/>
          <p:nvPr/>
        </p:nvSpPr>
        <p:spPr>
          <a:xfrm>
            <a:off x="2870940" y="4684288"/>
            <a:ext cx="2166937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6"/>
              </a:lnSpc>
              <a:spcBef>
                <a:spcPct val="0"/>
              </a:spcBef>
            </a:pPr>
            <a:r>
              <a:rPr lang="en-US" sz="5004">
                <a:solidFill>
                  <a:srgbClr val="000000">
                    <a:alpha val="19608"/>
                  </a:srgbClr>
                </a:solidFill>
                <a:latin typeface="Dokdo"/>
              </a:rPr>
              <a:t>X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172222" y="3996343"/>
            <a:ext cx="5575835" cy="2273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22"/>
              </a:lnSpc>
            </a:pPr>
            <a:r>
              <a:rPr lang="en-US" sz="14015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첨</a:t>
            </a:r>
            <a:r>
              <a:rPr lang="ko-KR" altLang="en-US" sz="14015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가</a:t>
            </a:r>
            <a:r>
              <a:rPr lang="en-US" sz="14015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물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78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0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grpSp>
        <p:nvGrpSpPr>
          <p:cNvPr id="83" name="그룹 82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84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10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1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6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08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9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7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04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06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7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5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8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00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02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3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1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9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98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9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0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1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828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970308" y="4589173"/>
            <a:ext cx="5080142" cy="3866867"/>
          </a:xfrm>
          <a:custGeom>
            <a:avLst/>
            <a:gdLst/>
            <a:ahLst/>
            <a:cxnLst/>
            <a:rect l="l" t="t" r="r" b="b"/>
            <a:pathLst>
              <a:path w="5903044" h="4493239">
                <a:moveTo>
                  <a:pt x="0" y="0"/>
                </a:moveTo>
                <a:lnTo>
                  <a:pt x="5903044" y="0"/>
                </a:lnTo>
                <a:lnTo>
                  <a:pt x="5903044" y="4493239"/>
                </a:lnTo>
                <a:lnTo>
                  <a:pt x="0" y="4493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7829910" y="4227512"/>
            <a:ext cx="4351689" cy="4228527"/>
          </a:xfrm>
          <a:custGeom>
            <a:avLst/>
            <a:gdLst/>
            <a:ahLst/>
            <a:cxnLst/>
            <a:rect l="l" t="t" r="r" b="b"/>
            <a:pathLst>
              <a:path w="5161585" h="5015502">
                <a:moveTo>
                  <a:pt x="0" y="0"/>
                </a:moveTo>
                <a:lnTo>
                  <a:pt x="5161585" y="0"/>
                </a:lnTo>
                <a:lnTo>
                  <a:pt x="5161585" y="5015502"/>
                </a:lnTo>
                <a:lnTo>
                  <a:pt x="0" y="5015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524000" y="2497000"/>
            <a:ext cx="10173963" cy="2341700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314"/>
              </a:lnSpc>
            </a:pPr>
            <a:endParaRPr sz="135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40" lvl="1" indent="-194319">
              <a:lnSpc>
                <a:spcPts val="2519"/>
              </a:lnSpc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리뷰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데이터의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꿀스틱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206개의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제품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중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첨가물이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포함된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꿀스틱은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9개로 4.3%.</a:t>
            </a:r>
          </a:p>
          <a:p>
            <a:pPr>
              <a:lnSpc>
                <a:spcPts val="314"/>
              </a:lnSpc>
            </a:pP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40" lvl="1" indent="-194319">
              <a:lnSpc>
                <a:spcPts val="2519"/>
              </a:lnSpc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네이버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스마트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스토어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복숭아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블루베리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쑥,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홍삼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솔잎</a:t>
            </a: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40" lvl="1" indent="-194319">
              <a:lnSpc>
                <a:spcPts val="2519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29cm(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워커비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) :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바닐라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레몬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초코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시나몬</a:t>
            </a: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40" lvl="1" indent="-194319">
              <a:lnSpc>
                <a:spcPts val="2519"/>
              </a:lnSpc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ts val="315"/>
              </a:lnSpc>
            </a:pP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873667" y="9415780"/>
            <a:ext cx="12411080" cy="1159337"/>
            <a:chOff x="771530" y="8096415"/>
            <a:chExt cx="12411080" cy="1159337"/>
          </a:xfrm>
        </p:grpSpPr>
        <p:sp>
          <p:nvSpPr>
            <p:cNvPr id="80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2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3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4" name="TextBox 10"/>
              <p:cNvSpPr txBox="1"/>
              <p:nvPr/>
            </p:nvSpPr>
            <p:spPr>
              <a:xfrm>
                <a:off x="9735342" y="9461707"/>
                <a:ext cx="927613" cy="32060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45" name="TextBox 58"/>
          <p:cNvSpPr txBox="1"/>
          <p:nvPr/>
        </p:nvSpPr>
        <p:spPr>
          <a:xfrm>
            <a:off x="1066800" y="2051819"/>
            <a:ext cx="598601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4"/>
              </a:lnSpc>
            </a:pP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첨가물</a:t>
            </a: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사례</a:t>
            </a:r>
            <a:endParaRPr lang="en-US" altLang="ko-KR" sz="5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47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06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7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76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04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5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77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00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02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3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1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78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96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98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9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7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5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94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5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86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7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8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0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1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303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295400" y="2192200"/>
            <a:ext cx="10654803" cy="2341700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314"/>
              </a:lnSpc>
            </a:pPr>
            <a:endParaRPr lang="ko-KR" altLang="en-US" sz="135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777240" lvl="1" indent="-388620">
              <a:lnSpc>
                <a:spcPct val="150000"/>
              </a:lnSpc>
              <a:buFont typeface="Arial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첨가물의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‘</a:t>
            </a:r>
            <a:r>
              <a:rPr lang="en-US" altLang="ko-KR" b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맛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’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과 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’</a:t>
            </a:r>
            <a:r>
              <a:rPr lang="ko-KR" altLang="en-US" b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향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’에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대한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긍정리뷰가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많음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 marL="777240" lvl="1" indent="-388620">
              <a:lnSpc>
                <a:spcPct val="150000"/>
              </a:lnSpc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첨가물에 따른 </a:t>
            </a:r>
            <a:r>
              <a:rPr lang="ko-KR" alt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레시피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응용이 나타남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315"/>
              </a:lnSpc>
            </a:pPr>
            <a:endParaRPr lang="ko-KR" alt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873667" y="9415780"/>
            <a:ext cx="12411080" cy="1159337"/>
            <a:chOff x="771530" y="8096415"/>
            <a:chExt cx="12411080" cy="1159337"/>
          </a:xfrm>
        </p:grpSpPr>
        <p:sp>
          <p:nvSpPr>
            <p:cNvPr id="80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2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3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4" name="TextBox 10"/>
              <p:cNvSpPr txBox="1"/>
              <p:nvPr/>
            </p:nvSpPr>
            <p:spPr>
              <a:xfrm>
                <a:off x="9735342" y="9461707"/>
                <a:ext cx="927613" cy="32060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51" name="Freeform 16"/>
          <p:cNvSpPr/>
          <p:nvPr/>
        </p:nvSpPr>
        <p:spPr>
          <a:xfrm rot="10800000">
            <a:off x="5549909" y="12230380"/>
            <a:ext cx="2040200" cy="921659"/>
          </a:xfrm>
          <a:custGeom>
            <a:avLst/>
            <a:gdLst/>
            <a:ahLst/>
            <a:cxnLst/>
            <a:rect l="l" t="t" r="r" b="b"/>
            <a:pathLst>
              <a:path w="3331158" h="1582022">
                <a:moveTo>
                  <a:pt x="0" y="0"/>
                </a:moveTo>
                <a:lnTo>
                  <a:pt x="3331158" y="0"/>
                </a:lnTo>
                <a:lnTo>
                  <a:pt x="3331158" y="1582022"/>
                </a:lnTo>
                <a:lnTo>
                  <a:pt x="0" y="1582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94121" y="3937277"/>
            <a:ext cx="12152494" cy="5564759"/>
            <a:chOff x="1145157" y="3975494"/>
            <a:chExt cx="12152494" cy="5564759"/>
          </a:xfrm>
        </p:grpSpPr>
        <p:sp>
          <p:nvSpPr>
            <p:cNvPr id="74" name="Freeform 50"/>
            <p:cNvSpPr/>
            <p:nvPr/>
          </p:nvSpPr>
          <p:spPr>
            <a:xfrm>
              <a:off x="8789819" y="7943997"/>
              <a:ext cx="3120273" cy="1596256"/>
            </a:xfrm>
            <a:custGeom>
              <a:avLst/>
              <a:gdLst/>
              <a:ahLst/>
              <a:cxnLst/>
              <a:rect l="l" t="t" r="r" b="b"/>
              <a:pathLst>
                <a:path w="3772899" h="2049178">
                  <a:moveTo>
                    <a:pt x="0" y="0"/>
                  </a:moveTo>
                  <a:lnTo>
                    <a:pt x="3772899" y="0"/>
                  </a:lnTo>
                  <a:lnTo>
                    <a:pt x="3772899" y="2049178"/>
                  </a:lnTo>
                  <a:lnTo>
                    <a:pt x="0" y="2049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rcRect/>
              <a:stretch>
                <a:fillRect l="-63625" r="6362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45157" y="3975494"/>
              <a:ext cx="12152494" cy="5398355"/>
              <a:chOff x="1145157" y="3975494"/>
              <a:chExt cx="12152494" cy="5398355"/>
            </a:xfrm>
          </p:grpSpPr>
          <p:sp>
            <p:nvSpPr>
              <p:cNvPr id="73" name="Freeform 51"/>
              <p:cNvSpPr/>
              <p:nvPr/>
            </p:nvSpPr>
            <p:spPr>
              <a:xfrm>
                <a:off x="8782463" y="3975494"/>
                <a:ext cx="3035167" cy="1705820"/>
              </a:xfrm>
              <a:custGeom>
                <a:avLst/>
                <a:gdLst/>
                <a:ahLst/>
                <a:cxnLst/>
                <a:rect l="l" t="t" r="r" b="b"/>
                <a:pathLst>
                  <a:path w="3772899" h="2168192">
                    <a:moveTo>
                      <a:pt x="0" y="0"/>
                    </a:moveTo>
                    <a:lnTo>
                      <a:pt x="3772899" y="0"/>
                    </a:lnTo>
                    <a:lnTo>
                      <a:pt x="3772899" y="2168192"/>
                    </a:lnTo>
                    <a:lnTo>
                      <a:pt x="0" y="21681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rcRect/>
                <a:stretch>
                  <a:fillRect l="-63275" r="63275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1145157" y="4233092"/>
                <a:ext cx="12152494" cy="5140757"/>
                <a:chOff x="1145157" y="4233092"/>
                <a:chExt cx="12152494" cy="5140757"/>
              </a:xfrm>
            </p:grpSpPr>
            <p:sp>
              <p:nvSpPr>
                <p:cNvPr id="52" name="Freeform 52"/>
                <p:cNvSpPr/>
                <p:nvPr/>
              </p:nvSpPr>
              <p:spPr>
                <a:xfrm>
                  <a:off x="3035369" y="4233092"/>
                  <a:ext cx="1427968" cy="1185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5539" h="1748585">
                      <a:moveTo>
                        <a:pt x="0" y="0"/>
                      </a:moveTo>
                      <a:lnTo>
                        <a:pt x="2065538" y="0"/>
                      </a:lnTo>
                      <a:lnTo>
                        <a:pt x="2065538" y="1748585"/>
                      </a:lnTo>
                      <a:lnTo>
                        <a:pt x="0" y="17485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3" name="Freeform 53"/>
                <p:cNvSpPr/>
                <p:nvPr/>
              </p:nvSpPr>
              <p:spPr>
                <a:xfrm>
                  <a:off x="3054895" y="6908657"/>
                  <a:ext cx="1457201" cy="1185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471" h="1768119">
                      <a:moveTo>
                        <a:pt x="0" y="0"/>
                      </a:moveTo>
                      <a:lnTo>
                        <a:pt x="2172471" y="0"/>
                      </a:lnTo>
                      <a:lnTo>
                        <a:pt x="2172471" y="1768120"/>
                      </a:lnTo>
                      <a:lnTo>
                        <a:pt x="0" y="17681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4" name="Freeform 54"/>
                <p:cNvSpPr/>
                <p:nvPr/>
              </p:nvSpPr>
              <p:spPr>
                <a:xfrm>
                  <a:off x="3054895" y="5587080"/>
                  <a:ext cx="1408442" cy="118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978" h="1744436">
                      <a:moveTo>
                        <a:pt x="0" y="0"/>
                      </a:moveTo>
                      <a:lnTo>
                        <a:pt x="2104977" y="0"/>
                      </a:lnTo>
                      <a:lnTo>
                        <a:pt x="2104977" y="1744436"/>
                      </a:lnTo>
                      <a:lnTo>
                        <a:pt x="0" y="17444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" name="Freeform 55"/>
                <p:cNvSpPr/>
                <p:nvPr/>
              </p:nvSpPr>
              <p:spPr>
                <a:xfrm>
                  <a:off x="3054895" y="8187986"/>
                  <a:ext cx="1408442" cy="1181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3110" h="1681529">
                      <a:moveTo>
                        <a:pt x="0" y="0"/>
                      </a:moveTo>
                      <a:lnTo>
                        <a:pt x="2043110" y="0"/>
                      </a:lnTo>
                      <a:lnTo>
                        <a:pt x="2043110" y="1681529"/>
                      </a:lnTo>
                      <a:lnTo>
                        <a:pt x="0" y="16815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5" name="Freeform 52"/>
                <p:cNvSpPr/>
                <p:nvPr/>
              </p:nvSpPr>
              <p:spPr>
                <a:xfrm>
                  <a:off x="8714787" y="5588854"/>
                  <a:ext cx="1435380" cy="1179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7148" h="1681962">
                      <a:moveTo>
                        <a:pt x="0" y="0"/>
                      </a:moveTo>
                      <a:lnTo>
                        <a:pt x="2047149" y="0"/>
                      </a:lnTo>
                      <a:lnTo>
                        <a:pt x="2047149" y="1681963"/>
                      </a:lnTo>
                      <a:lnTo>
                        <a:pt x="0" y="16819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6" name="Freeform 53"/>
                <p:cNvSpPr/>
                <p:nvPr/>
              </p:nvSpPr>
              <p:spPr>
                <a:xfrm>
                  <a:off x="8714787" y="6811568"/>
                  <a:ext cx="1411732" cy="1115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3640" h="1641043">
                      <a:moveTo>
                        <a:pt x="0" y="0"/>
                      </a:moveTo>
                      <a:lnTo>
                        <a:pt x="1983641" y="0"/>
                      </a:lnTo>
                      <a:lnTo>
                        <a:pt x="1983641" y="1641043"/>
                      </a:lnTo>
                      <a:lnTo>
                        <a:pt x="0" y="16410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56" name="그림 55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50524" y="5582000"/>
                  <a:ext cx="781050" cy="1186180"/>
                </a:xfrm>
                <a:prstGeom prst="rect">
                  <a:avLst/>
                </a:prstGeom>
              </p:spPr>
            </p:pic>
            <p:pic>
              <p:nvPicPr>
                <p:cNvPr id="59" name="그림 5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1163" y="4237854"/>
                  <a:ext cx="761365" cy="1181100"/>
                </a:xfrm>
                <a:prstGeom prst="rect">
                  <a:avLst/>
                </a:prstGeom>
              </p:spPr>
            </p:pic>
            <p:pic>
              <p:nvPicPr>
                <p:cNvPr id="60" name="그림 59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5284" y="4237855"/>
                  <a:ext cx="1130438" cy="1181100"/>
                </a:xfrm>
                <a:prstGeom prst="rect">
                  <a:avLst/>
                </a:prstGeom>
              </p:spPr>
            </p:pic>
            <p:pic>
              <p:nvPicPr>
                <p:cNvPr id="61" name="그림 60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4457" y="5587080"/>
                  <a:ext cx="1130438" cy="1181100"/>
                </a:xfrm>
                <a:prstGeom prst="rect">
                  <a:avLst/>
                </a:prstGeom>
              </p:spPr>
            </p:pic>
            <p:pic>
              <p:nvPicPr>
                <p:cNvPr id="62" name="그림 61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45157" y="6908774"/>
                  <a:ext cx="774065" cy="1190625"/>
                </a:xfrm>
                <a:prstGeom prst="rect">
                  <a:avLst/>
                </a:prstGeom>
              </p:spPr>
            </p:pic>
            <p:pic>
              <p:nvPicPr>
                <p:cNvPr id="67" name="그림 66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4457" y="6913536"/>
                  <a:ext cx="1130438" cy="1181100"/>
                </a:xfrm>
                <a:prstGeom prst="rect">
                  <a:avLst/>
                </a:prstGeom>
              </p:spPr>
            </p:pic>
            <p:pic>
              <p:nvPicPr>
                <p:cNvPr id="1026" name="Picture 2" descr="한방쇼핑몰 장명식품"/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042"/>
                <a:stretch/>
              </p:blipFill>
              <p:spPr bwMode="auto">
                <a:xfrm rot="10800000">
                  <a:off x="1151003" y="8187986"/>
                  <a:ext cx="779060" cy="11858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그림 6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4457" y="8192749"/>
                  <a:ext cx="1130438" cy="1181100"/>
                </a:xfrm>
                <a:prstGeom prst="rect">
                  <a:avLst/>
                </a:prstGeom>
              </p:spPr>
            </p:pic>
            <p:pic>
              <p:nvPicPr>
                <p:cNvPr id="69" name="그림 68"/>
                <p:cNvPicPr/>
                <p:nvPr/>
              </p:nvPicPr>
              <p:blipFill rotWithShape="1">
                <a:blip r:embed="rId18"/>
                <a:srcRect l="-462" t="1780" r="53235"/>
                <a:stretch/>
              </p:blipFill>
              <p:spPr>
                <a:xfrm>
                  <a:off x="7308783" y="4242067"/>
                  <a:ext cx="1261338" cy="1232069"/>
                </a:xfrm>
                <a:prstGeom prst="rect">
                  <a:avLst/>
                </a:prstGeom>
              </p:spPr>
            </p:pic>
            <p:sp>
              <p:nvSpPr>
                <p:cNvPr id="57" name="Freeform 9"/>
                <p:cNvSpPr/>
                <p:nvPr/>
              </p:nvSpPr>
              <p:spPr>
                <a:xfrm>
                  <a:off x="7324023" y="5611993"/>
                  <a:ext cx="1193595" cy="1177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0505" h="1783761">
                      <a:moveTo>
                        <a:pt x="0" y="0"/>
                      </a:moveTo>
                      <a:lnTo>
                        <a:pt x="2280505" y="0"/>
                      </a:lnTo>
                      <a:lnTo>
                        <a:pt x="2280505" y="1783761"/>
                      </a:lnTo>
                      <a:lnTo>
                        <a:pt x="0" y="17837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8" name="Freeform 10"/>
                <p:cNvSpPr/>
                <p:nvPr/>
              </p:nvSpPr>
              <p:spPr>
                <a:xfrm>
                  <a:off x="7332618" y="6915310"/>
                  <a:ext cx="1193595" cy="1179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62" h="1816663">
                      <a:moveTo>
                        <a:pt x="0" y="0"/>
                      </a:moveTo>
                      <a:lnTo>
                        <a:pt x="2307961" y="0"/>
                      </a:lnTo>
                      <a:lnTo>
                        <a:pt x="2307961" y="1816663"/>
                      </a:lnTo>
                      <a:lnTo>
                        <a:pt x="0" y="18166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71" name="그림 70"/>
                <p:cNvPicPr/>
                <p:nvPr/>
              </p:nvPicPr>
              <p:blipFill rotWithShape="1">
                <a:blip r:embed="rId21"/>
                <a:srcRect r="53532"/>
                <a:stretch/>
              </p:blipFill>
              <p:spPr>
                <a:xfrm>
                  <a:off x="7332618" y="8187626"/>
                  <a:ext cx="1185000" cy="1175078"/>
                </a:xfrm>
                <a:prstGeom prst="rect">
                  <a:avLst/>
                </a:prstGeom>
              </p:spPr>
            </p:pic>
            <p:sp>
              <p:nvSpPr>
                <p:cNvPr id="64" name="TextBox 63"/>
                <p:cNvSpPr txBox="1"/>
                <p:nvPr/>
              </p:nvSpPr>
              <p:spPr>
                <a:xfrm>
                  <a:off x="10373452" y="6045560"/>
                  <a:ext cx="250741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“선물로 구매했는데 </a:t>
                  </a:r>
                  <a:endParaRPr lang="en-US" altLang="ko-KR" sz="1400" dirty="0"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</a:endParaRPr>
                </a:p>
                <a:p>
                  <a:pPr algn="ctr"/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바닐라 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라떼로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 먹으면 </a:t>
                  </a:r>
                  <a:r>
                    <a:rPr lang="ko-KR" altLang="en-US" sz="1400" b="1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맛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있어요”</a:t>
                  </a:r>
                  <a:endParaRPr lang="en-US" altLang="ko-KR" sz="1400" dirty="0"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9956672" y="7347035"/>
                  <a:ext cx="334097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“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시나몬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 </a:t>
                  </a:r>
                  <a:r>
                    <a:rPr lang="ko-KR" altLang="en-US" sz="1400" b="1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향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이 나는 꿀 </a:t>
                  </a:r>
                  <a:endParaRPr lang="en-US" altLang="ko-KR" sz="1400" dirty="0"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</a:endParaRPr>
                </a:p>
                <a:p>
                  <a:pPr algn="ctr"/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언제나 갖고 다니며 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베이글과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 함께합니다</a:t>
                  </a:r>
                  <a:r>
                    <a:rPr lang="en-US" altLang="ko-KR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. ” </a:t>
                  </a: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10190710" y="8659244"/>
                  <a:ext cx="262764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"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초코가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 안 달고 너무 </a:t>
                  </a:r>
                  <a:r>
                    <a:rPr lang="ko-KR" altLang="en-US" sz="1400" b="1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맛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있었어요</a:t>
                  </a:r>
                  <a:r>
                    <a:rPr lang="en-US" altLang="ko-KR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"</a:t>
                  </a: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9828432" y="4679908"/>
                  <a:ext cx="310533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“상큼한 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레몬</a:t>
                  </a:r>
                  <a:r>
                    <a:rPr lang="ko-KR" altLang="en-US" sz="1400" b="1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향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이라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 물에 타먹기 좋네요”</a:t>
                  </a:r>
                  <a:endParaRPr lang="en-US" altLang="ko-KR" sz="1400" dirty="0"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4377383" y="4679908"/>
                  <a:ext cx="27494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“ 꿀맛 복숭아 </a:t>
                  </a:r>
                  <a:r>
                    <a:rPr lang="ko-KR" altLang="en-US" sz="1400" b="1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맛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이 다 잡아주네요</a:t>
                  </a:r>
                  <a:r>
                    <a:rPr lang="en-US" altLang="ko-KR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. ”</a:t>
                  </a: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4510738" y="6055029"/>
                  <a:ext cx="26709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“꿀에 달콤함과 블루베리의 </a:t>
                  </a:r>
                  <a:r>
                    <a:rPr lang="ko-KR" altLang="en-US" sz="1400" b="1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향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들이</a:t>
                  </a:r>
                  <a:endParaRPr lang="en-US" altLang="ko-KR" sz="1400" dirty="0"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</a:endParaRPr>
                </a:p>
                <a:p>
                  <a:pPr algn="ctr"/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아주 찐하게 느껴져요</a:t>
                  </a:r>
                  <a:r>
                    <a:rPr lang="en-US" altLang="ko-KR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~~”</a:t>
                  </a: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4688671" y="7345028"/>
                  <a:ext cx="231505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“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인진쑥은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 </a:t>
                  </a:r>
                  <a:endParaRPr lang="en-US" altLang="ko-KR" sz="1400" dirty="0"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</a:endParaRPr>
                </a:p>
                <a:p>
                  <a:pPr algn="ctr"/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제 입</a:t>
                  </a:r>
                  <a:r>
                    <a:rPr lang="ko-KR" altLang="en-US" sz="1400" b="1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맛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에 딱 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맞는거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 같아요</a:t>
                  </a:r>
                  <a:r>
                    <a:rPr lang="en-US" altLang="ko-KR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.” </a:t>
                  </a: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882634" y="8621276"/>
                  <a:ext cx="192713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“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솔잎</a:t>
                  </a:r>
                  <a:r>
                    <a:rPr lang="ko-KR" altLang="en-US" sz="1400" b="1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맛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이라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 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박하</a:t>
                  </a:r>
                  <a:r>
                    <a:rPr lang="ko-KR" altLang="en-US" sz="1400" b="1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향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처럼</a:t>
                  </a:r>
                  <a:endParaRPr lang="en-US" altLang="ko-KR" sz="1400" dirty="0"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</a:endParaRPr>
                </a:p>
                <a:p>
                  <a:pPr algn="ctr"/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상큼하게 너무 좋아요</a:t>
                  </a:r>
                  <a:r>
                    <a:rPr lang="en-US" altLang="ko-KR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. “</a:t>
                  </a:r>
                </a:p>
              </p:txBody>
            </p:sp>
          </p:grpSp>
        </p:grpSp>
      </p:grpSp>
      <p:grpSp>
        <p:nvGrpSpPr>
          <p:cNvPr id="113" name="그룹 112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114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5" name="그룹 114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40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16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38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17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34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36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7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5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18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30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32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3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1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19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28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9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20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1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2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3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4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5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6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7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85" name="TextBox 58"/>
          <p:cNvSpPr txBox="1"/>
          <p:nvPr/>
        </p:nvSpPr>
        <p:spPr>
          <a:xfrm>
            <a:off x="1066800" y="2051819"/>
            <a:ext cx="598601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4"/>
              </a:lnSpc>
            </a:pP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첨가물</a:t>
            </a: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사례</a:t>
            </a:r>
            <a:endParaRPr lang="en-US" altLang="ko-KR" sz="5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613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524000" y="2192200"/>
            <a:ext cx="10654803" cy="2341700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314"/>
              </a:lnSpc>
            </a:pPr>
            <a:endParaRPr lang="ko-KR" altLang="en-US" sz="135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40" lvl="1" indent="-194319">
              <a:lnSpc>
                <a:spcPts val="2519"/>
              </a:lnSpc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부정리뷰 전부 양이나 가격에 대한 불만족에 해당함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314"/>
              </a:lnSpc>
            </a:pP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40" lvl="1" indent="-194319">
              <a:lnSpc>
                <a:spcPts val="2519"/>
              </a:lnSpc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첨가물에 대한 불만족은 없음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314"/>
              </a:lnSpc>
            </a:pP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ts val="315"/>
              </a:lnSpc>
            </a:pP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873667" y="9415780"/>
            <a:ext cx="12411080" cy="1159337"/>
            <a:chOff x="771530" y="8096415"/>
            <a:chExt cx="12411080" cy="1159337"/>
          </a:xfrm>
        </p:grpSpPr>
        <p:sp>
          <p:nvSpPr>
            <p:cNvPr id="80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2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3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4" name="TextBox 10"/>
              <p:cNvSpPr txBox="1"/>
              <p:nvPr/>
            </p:nvSpPr>
            <p:spPr>
              <a:xfrm>
                <a:off x="9735342" y="9461707"/>
                <a:ext cx="927613" cy="32060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45" name="TextBox 58"/>
          <p:cNvSpPr txBox="1"/>
          <p:nvPr/>
        </p:nvSpPr>
        <p:spPr>
          <a:xfrm>
            <a:off x="1064438" y="1845422"/>
            <a:ext cx="1014127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4"/>
              </a:lnSpc>
            </a:pP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‘꿀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첨가물</a:t>
            </a: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부정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리뷰</a:t>
            </a: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분석</a:t>
            </a:r>
            <a:endParaRPr lang="en-US" altLang="ko-KR" sz="5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69" name="Freeform 48"/>
          <p:cNvSpPr/>
          <p:nvPr/>
        </p:nvSpPr>
        <p:spPr>
          <a:xfrm>
            <a:off x="7759966" y="4402174"/>
            <a:ext cx="3895874" cy="2238863"/>
          </a:xfrm>
          <a:custGeom>
            <a:avLst/>
            <a:gdLst/>
            <a:ahLst/>
            <a:cxnLst/>
            <a:rect l="l" t="t" r="r" b="b"/>
            <a:pathLst>
              <a:path w="5194497" h="2985149">
                <a:moveTo>
                  <a:pt x="0" y="0"/>
                </a:moveTo>
                <a:lnTo>
                  <a:pt x="5194497" y="0"/>
                </a:lnTo>
                <a:lnTo>
                  <a:pt x="5194497" y="2985149"/>
                </a:lnTo>
                <a:lnTo>
                  <a:pt x="0" y="2985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0" name="Freeform 49"/>
          <p:cNvSpPr/>
          <p:nvPr/>
        </p:nvSpPr>
        <p:spPr>
          <a:xfrm>
            <a:off x="1898380" y="4454179"/>
            <a:ext cx="3930641" cy="2134853"/>
          </a:xfrm>
          <a:custGeom>
            <a:avLst/>
            <a:gdLst/>
            <a:ahLst/>
            <a:cxnLst/>
            <a:rect l="l" t="t" r="r" b="b"/>
            <a:pathLst>
              <a:path w="5240853" h="2846470">
                <a:moveTo>
                  <a:pt x="0" y="0"/>
                </a:moveTo>
                <a:lnTo>
                  <a:pt x="5240853" y="0"/>
                </a:lnTo>
                <a:lnTo>
                  <a:pt x="5240853" y="2846470"/>
                </a:lnTo>
                <a:lnTo>
                  <a:pt x="0" y="28464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4809" y="7195407"/>
            <a:ext cx="6858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부정리뷰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&gt;</a:t>
            </a:r>
            <a:endParaRPr lang="ko-KR" altLang="en-US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algn="ctr"/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 “</a:t>
            </a:r>
            <a:r>
              <a:rPr lang="en-US" altLang="ko-KR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1+1</a:t>
            </a:r>
            <a:r>
              <a:rPr lang="ko-KR" altLang="en-US" i="1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이라해서</a:t>
            </a:r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샀지 </a:t>
            </a:r>
            <a:r>
              <a:rPr lang="en-US" altLang="ko-KR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12</a:t>
            </a:r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개에 </a:t>
            </a:r>
            <a:r>
              <a:rPr lang="en-US" altLang="ko-KR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14000</a:t>
            </a:r>
            <a:r>
              <a:rPr lang="ko-KR" altLang="en-US" i="1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원이라하면</a:t>
            </a:r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ko-KR" altLang="en-US" b="1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비싼 </a:t>
            </a:r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감이</a:t>
            </a:r>
            <a:endParaRPr lang="ko-KR" altLang="en-US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algn="ctr"/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 있어 담에 살지는</a:t>
            </a:r>
            <a:r>
              <a:rPr lang="en-US" altLang="ko-KR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....</a:t>
            </a:r>
            <a:endParaRPr lang="ko-KR" altLang="en-US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algn="ctr"/>
            <a:r>
              <a:rPr lang="en-US" altLang="ko-KR" b="1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200ml </a:t>
            </a:r>
            <a:r>
              <a:rPr lang="ko-KR" altLang="en-US" b="1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우유에 한 포 탔는데 무지 싱겁네요</a:t>
            </a:r>
            <a:endParaRPr lang="ko-KR" altLang="en-US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/>
            </a:r>
            <a:b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</a:br>
            <a:endParaRPr lang="ko-KR" altLang="en-US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24328" y="7200092"/>
            <a:ext cx="6858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부정리뷰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&gt;</a:t>
            </a:r>
            <a:endParaRPr lang="ko-KR" altLang="en-US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algn="ctr"/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“맛은 있는데 에이드로 만들어먹기엔 한 팩은 </a:t>
            </a:r>
            <a:r>
              <a:rPr lang="ko-KR" altLang="en-US" i="1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넘</a:t>
            </a:r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ko-KR" altLang="en-US" b="1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소량</a:t>
            </a:r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이에요 탄산수로 만들었을 때 세 개는 넣어야 할 거 같아요 </a:t>
            </a:r>
            <a:r>
              <a:rPr lang="ko-KR" altLang="en-US" i="1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ㅜㅜ</a:t>
            </a:r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”</a:t>
            </a:r>
            <a:endParaRPr lang="ko-KR" altLang="en-US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algn="ctr"/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“여름에 탄산수랑 같이 마셔봤는데 </a:t>
            </a:r>
            <a:r>
              <a:rPr lang="en-US" altLang="ko-KR" b="1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1</a:t>
            </a:r>
            <a:r>
              <a:rPr lang="ko-KR" altLang="en-US" b="1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포로는 맛이 그다지 느껴지지는 않더라고요</a:t>
            </a:r>
            <a:r>
              <a:rPr lang="en-US" altLang="ko-KR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 </a:t>
            </a:r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손이 잘 가지는 않아요</a:t>
            </a:r>
            <a:r>
              <a:rPr lang="en-US" altLang="ko-KR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^^;  </a:t>
            </a:r>
            <a:endParaRPr lang="ko-KR" altLang="en-US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48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76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7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0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74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5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1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68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72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3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71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2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64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66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7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65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3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62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3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54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731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384797" y="2196035"/>
            <a:ext cx="10654803" cy="2341700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315"/>
              </a:lnSpc>
            </a:pPr>
            <a:endParaRPr lang="ko-KR" altLang="en-US" sz="135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453389" lvl="1" indent="-226695">
              <a:lnSpc>
                <a:spcPts val="2940"/>
              </a:lnSpc>
              <a:buFont typeface="Arial"/>
              <a:buChar char="•"/>
            </a:pPr>
            <a:r>
              <a:rPr lang="ko-KR" altLang="en-US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첨가물에 대한 부정적 의견보단 긍정적인 의견이 압도적으로 나타남</a:t>
            </a:r>
            <a:r>
              <a:rPr lang="en-US" altLang="ko-KR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 marL="453389" lvl="1" indent="-226695">
              <a:lnSpc>
                <a:spcPts val="2940"/>
              </a:lnSpc>
              <a:buFont typeface="Arial"/>
              <a:buChar char="•"/>
            </a:pPr>
            <a:r>
              <a:rPr lang="ko-KR" altLang="en-US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첨가물에 대한 선호가 제품의 구매로 이어짐</a:t>
            </a:r>
            <a:r>
              <a:rPr lang="en-US" altLang="ko-KR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 marL="453389" lvl="1" indent="-226695">
              <a:lnSpc>
                <a:spcPts val="2940"/>
              </a:lnSpc>
              <a:buFont typeface="Arial"/>
              <a:buChar char="•"/>
            </a:pPr>
            <a:r>
              <a:rPr lang="ko-KR" altLang="en-US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첨가물을 고려할 경우 대중적이고 선호도가 높은 첨가물이 적합</a:t>
            </a:r>
            <a:r>
              <a:rPr lang="en-US" altLang="ko-KR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315"/>
              </a:lnSpc>
            </a:pPr>
            <a:endParaRPr lang="en-US" altLang="ko-KR" sz="21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ts val="315"/>
              </a:lnSpc>
            </a:pPr>
            <a:endParaRPr lang="en-US" altLang="ko-KR" sz="21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873667" y="9415780"/>
            <a:ext cx="12411080" cy="1159337"/>
            <a:chOff x="771530" y="8096415"/>
            <a:chExt cx="12411080" cy="1159337"/>
          </a:xfrm>
        </p:grpSpPr>
        <p:sp>
          <p:nvSpPr>
            <p:cNvPr id="80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2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3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4" name="TextBox 10"/>
              <p:cNvSpPr txBox="1"/>
              <p:nvPr/>
            </p:nvSpPr>
            <p:spPr>
              <a:xfrm>
                <a:off x="9735342" y="9461707"/>
                <a:ext cx="927613" cy="32060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45" name="TextBox 58"/>
          <p:cNvSpPr txBox="1"/>
          <p:nvPr/>
        </p:nvSpPr>
        <p:spPr>
          <a:xfrm>
            <a:off x="1064438" y="1845422"/>
            <a:ext cx="1014127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4"/>
              </a:lnSpc>
            </a:pP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‘꿀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첨가물</a:t>
            </a: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제안</a:t>
            </a:r>
            <a:endParaRPr lang="en-US" altLang="ko-KR" sz="5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8" name="Freeform 44"/>
          <p:cNvSpPr/>
          <p:nvPr/>
        </p:nvSpPr>
        <p:spPr>
          <a:xfrm>
            <a:off x="3777522" y="4609096"/>
            <a:ext cx="5928990" cy="4362842"/>
          </a:xfrm>
          <a:custGeom>
            <a:avLst/>
            <a:gdLst/>
            <a:ahLst/>
            <a:cxnLst/>
            <a:rect l="l" t="t" r="r" b="b"/>
            <a:pathLst>
              <a:path w="6553418" h="4822326">
                <a:moveTo>
                  <a:pt x="0" y="0"/>
                </a:moveTo>
                <a:lnTo>
                  <a:pt x="6553417" y="0"/>
                </a:lnTo>
                <a:lnTo>
                  <a:pt x="6553417" y="4822326"/>
                </a:lnTo>
                <a:lnTo>
                  <a:pt x="0" y="482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41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71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2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3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69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4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65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67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8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66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9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61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63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4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62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0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59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0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51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292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851629" y="3955061"/>
            <a:ext cx="6217021" cy="2513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35"/>
              </a:lnSpc>
            </a:pPr>
            <a:r>
              <a:rPr lang="en-US" sz="14025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레시피</a:t>
            </a:r>
            <a:endParaRPr lang="en-US" sz="14025" dirty="0">
              <a:solidFill>
                <a:srgbClr val="000000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3" name="Freeform 43"/>
          <p:cNvSpPr/>
          <p:nvPr/>
        </p:nvSpPr>
        <p:spPr>
          <a:xfrm>
            <a:off x="1589577" y="4707637"/>
            <a:ext cx="1935917" cy="1008358"/>
          </a:xfrm>
          <a:custGeom>
            <a:avLst/>
            <a:gdLst/>
            <a:ahLst/>
            <a:cxnLst/>
            <a:rect l="l" t="t" r="r" b="b"/>
            <a:pathLst>
              <a:path w="2581222" h="1344477">
                <a:moveTo>
                  <a:pt x="0" y="0"/>
                </a:moveTo>
                <a:lnTo>
                  <a:pt x="2581222" y="0"/>
                </a:lnTo>
                <a:lnTo>
                  <a:pt x="2581222" y="1344477"/>
                </a:lnTo>
                <a:lnTo>
                  <a:pt x="0" y="1344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2084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4" name="Freeform 44"/>
          <p:cNvSpPr/>
          <p:nvPr/>
        </p:nvSpPr>
        <p:spPr>
          <a:xfrm>
            <a:off x="3525493" y="4094841"/>
            <a:ext cx="9207188" cy="2354281"/>
          </a:xfrm>
          <a:custGeom>
            <a:avLst/>
            <a:gdLst/>
            <a:ahLst/>
            <a:cxnLst/>
            <a:rect l="l" t="t" r="r" b="b"/>
            <a:pathLst>
              <a:path w="12276250" h="3139041">
                <a:moveTo>
                  <a:pt x="0" y="0"/>
                </a:moveTo>
                <a:lnTo>
                  <a:pt x="12276250" y="0"/>
                </a:lnTo>
                <a:lnTo>
                  <a:pt x="12276250" y="3139041"/>
                </a:lnTo>
                <a:lnTo>
                  <a:pt x="0" y="3139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5" name="TextBox 45"/>
          <p:cNvSpPr txBox="1"/>
          <p:nvPr/>
        </p:nvSpPr>
        <p:spPr>
          <a:xfrm>
            <a:off x="2870940" y="4684288"/>
            <a:ext cx="2166937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6"/>
              </a:lnSpc>
              <a:spcBef>
                <a:spcPct val="0"/>
              </a:spcBef>
            </a:pPr>
            <a:r>
              <a:rPr lang="en-US" sz="5004">
                <a:solidFill>
                  <a:srgbClr val="000000">
                    <a:alpha val="19608"/>
                  </a:srgbClr>
                </a:solidFill>
                <a:latin typeface="Dokdo"/>
              </a:rPr>
              <a:t>X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78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0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grpSp>
        <p:nvGrpSpPr>
          <p:cNvPr id="83" name="그룹 82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84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10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1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6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08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9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7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04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06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7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5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8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00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02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3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1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9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98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9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0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1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393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524000" y="2247900"/>
            <a:ext cx="9930108" cy="2341700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314"/>
              </a:lnSpc>
            </a:pPr>
            <a:endParaRPr sz="135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네이버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스마트스토어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네이버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블로그의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구매자들은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음료에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타먹는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것을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가장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선호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마켓컬리의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구매자들은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요거트에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뿌려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먹는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것을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가장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선호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315"/>
              </a:lnSpc>
            </a:pP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486395" y="8178318"/>
            <a:ext cx="6773761" cy="1305259"/>
            <a:chOff x="6486395" y="8178318"/>
            <a:chExt cx="6773761" cy="1305259"/>
          </a:xfrm>
        </p:grpSpPr>
        <p:sp>
          <p:nvSpPr>
            <p:cNvPr id="3" name="TextBox 2"/>
            <p:cNvSpPr txBox="1"/>
            <p:nvPr/>
          </p:nvSpPr>
          <p:spPr>
            <a:xfrm>
              <a:off x="8610600" y="9258300"/>
              <a:ext cx="304800" cy="153888"/>
            </a:xfrm>
            <a:prstGeom prst="rect">
              <a:avLst/>
            </a:prstGeom>
            <a:solidFill>
              <a:srgbClr val="FF9DA7"/>
            </a:solidFill>
          </p:spPr>
          <p:txBody>
            <a:bodyPr wrap="square" rtlCol="0">
              <a:spAutoFit/>
            </a:bodyPr>
            <a:lstStyle/>
            <a:p>
              <a:endParaRPr lang="ko-KR" altLang="en-US" sz="400" dirty="0"/>
            </a:p>
          </p:txBody>
        </p:sp>
        <p:sp>
          <p:nvSpPr>
            <p:cNvPr id="9" name="Freeform 9"/>
            <p:cNvSpPr/>
            <p:nvPr/>
          </p:nvSpPr>
          <p:spPr>
            <a:xfrm>
              <a:off x="6486395" y="8178318"/>
              <a:ext cx="6773761" cy="1305259"/>
            </a:xfrm>
            <a:custGeom>
              <a:avLst/>
              <a:gdLst/>
              <a:ahLst/>
              <a:cxnLst/>
              <a:rect l="l" t="t" r="r" b="b"/>
              <a:pathLst>
                <a:path w="9031681" h="1740345">
                  <a:moveTo>
                    <a:pt x="0" y="0"/>
                  </a:moveTo>
                  <a:lnTo>
                    <a:pt x="9031681" y="0"/>
                  </a:lnTo>
                  <a:lnTo>
                    <a:pt x="9031681" y="1740346"/>
                  </a:lnTo>
                  <a:lnTo>
                    <a:pt x="0" y="1740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5" name="Freeform 45"/>
          <p:cNvSpPr/>
          <p:nvPr/>
        </p:nvSpPr>
        <p:spPr>
          <a:xfrm>
            <a:off x="9183031" y="4436664"/>
            <a:ext cx="3623868" cy="3215715"/>
          </a:xfrm>
          <a:custGeom>
            <a:avLst/>
            <a:gdLst/>
            <a:ahLst/>
            <a:cxnLst/>
            <a:rect l="l" t="t" r="r" b="b"/>
            <a:pathLst>
              <a:path w="4609165" h="4156176">
                <a:moveTo>
                  <a:pt x="0" y="0"/>
                </a:moveTo>
                <a:lnTo>
                  <a:pt x="4609166" y="0"/>
                </a:lnTo>
                <a:lnTo>
                  <a:pt x="4609166" y="4156176"/>
                </a:lnTo>
                <a:lnTo>
                  <a:pt x="0" y="4156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6" name="Freeform 46"/>
          <p:cNvSpPr/>
          <p:nvPr/>
        </p:nvSpPr>
        <p:spPr>
          <a:xfrm>
            <a:off x="873665" y="4528161"/>
            <a:ext cx="3611263" cy="3215715"/>
          </a:xfrm>
          <a:custGeom>
            <a:avLst/>
            <a:gdLst/>
            <a:ahLst/>
            <a:cxnLst/>
            <a:rect l="l" t="t" r="r" b="b"/>
            <a:pathLst>
              <a:path w="4593133" h="4156176">
                <a:moveTo>
                  <a:pt x="0" y="0"/>
                </a:moveTo>
                <a:lnTo>
                  <a:pt x="4593133" y="0"/>
                </a:lnTo>
                <a:lnTo>
                  <a:pt x="4593133" y="4156176"/>
                </a:lnTo>
                <a:lnTo>
                  <a:pt x="0" y="4156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7" name="Freeform 47"/>
          <p:cNvSpPr/>
          <p:nvPr/>
        </p:nvSpPr>
        <p:spPr>
          <a:xfrm>
            <a:off x="5217351" y="4443877"/>
            <a:ext cx="3864736" cy="3362862"/>
          </a:xfrm>
          <a:custGeom>
            <a:avLst/>
            <a:gdLst/>
            <a:ahLst/>
            <a:cxnLst/>
            <a:rect l="l" t="t" r="r" b="b"/>
            <a:pathLst>
              <a:path w="4915523" h="4346357">
                <a:moveTo>
                  <a:pt x="0" y="0"/>
                </a:moveTo>
                <a:lnTo>
                  <a:pt x="4915523" y="0"/>
                </a:lnTo>
                <a:lnTo>
                  <a:pt x="4915523" y="4346358"/>
                </a:lnTo>
                <a:lnTo>
                  <a:pt x="0" y="4346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1" name="그룹 80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82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4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5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6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124" name="TextBox 58"/>
          <p:cNvSpPr txBox="1"/>
          <p:nvPr/>
        </p:nvSpPr>
        <p:spPr>
          <a:xfrm>
            <a:off x="1064437" y="1845421"/>
            <a:ext cx="1242296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활용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레시피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분석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49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12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3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8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10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1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9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06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08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9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7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0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02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04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5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3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1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00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1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2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8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9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01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524000" y="2192201"/>
            <a:ext cx="10722649" cy="2341699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314"/>
              </a:lnSpc>
            </a:pPr>
            <a:endParaRPr sz="135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물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커피 순으로 꿀 스틱을 많이 </a:t>
            </a:r>
            <a:r>
              <a:rPr lang="ko-KR" alt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타먹고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있음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실제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리뷰와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블로그에서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다양한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음료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활용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레시피를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확인할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수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있음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 marL="24289" lvl="1">
              <a:lnSpc>
                <a:spcPts val="314"/>
              </a:lnSpc>
            </a:pP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ts val="315"/>
              </a:lnSpc>
            </a:pP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829193" y="3758835"/>
            <a:ext cx="5507841" cy="5608406"/>
            <a:chOff x="935379" y="3758835"/>
            <a:chExt cx="4444703" cy="4651433"/>
          </a:xfrm>
        </p:grpSpPr>
        <p:sp>
          <p:nvSpPr>
            <p:cNvPr id="4" name="Freeform 4"/>
            <p:cNvSpPr/>
            <p:nvPr/>
          </p:nvSpPr>
          <p:spPr>
            <a:xfrm>
              <a:off x="2930093" y="6114236"/>
              <a:ext cx="2385667" cy="2296032"/>
            </a:xfrm>
            <a:custGeom>
              <a:avLst/>
              <a:gdLst/>
              <a:ahLst/>
              <a:cxnLst/>
              <a:rect l="l" t="t" r="r" b="b"/>
              <a:pathLst>
                <a:path w="3180889" h="3061376">
                  <a:moveTo>
                    <a:pt x="0" y="0"/>
                  </a:moveTo>
                  <a:lnTo>
                    <a:pt x="3180888" y="0"/>
                  </a:lnTo>
                  <a:lnTo>
                    <a:pt x="3180888" y="3061375"/>
                  </a:lnTo>
                  <a:lnTo>
                    <a:pt x="0" y="3061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2865771" y="3758835"/>
              <a:ext cx="2514311" cy="2276820"/>
            </a:xfrm>
            <a:custGeom>
              <a:avLst/>
              <a:gdLst/>
              <a:ahLst/>
              <a:cxnLst/>
              <a:rect l="l" t="t" r="r" b="b"/>
              <a:pathLst>
                <a:path w="3352415" h="3035760">
                  <a:moveTo>
                    <a:pt x="0" y="0"/>
                  </a:moveTo>
                  <a:lnTo>
                    <a:pt x="3352414" y="0"/>
                  </a:lnTo>
                  <a:lnTo>
                    <a:pt x="3352414" y="3035760"/>
                  </a:lnTo>
                  <a:lnTo>
                    <a:pt x="0" y="3035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935379" y="5805871"/>
              <a:ext cx="1027785" cy="2426051"/>
            </a:xfrm>
            <a:custGeom>
              <a:avLst/>
              <a:gdLst/>
              <a:ahLst/>
              <a:cxnLst/>
              <a:rect l="l" t="t" r="r" b="b"/>
              <a:pathLst>
                <a:path w="1370380" h="3234734">
                  <a:moveTo>
                    <a:pt x="0" y="0"/>
                  </a:moveTo>
                  <a:lnTo>
                    <a:pt x="1370380" y="0"/>
                  </a:lnTo>
                  <a:lnTo>
                    <a:pt x="1370380" y="3234734"/>
                  </a:lnTo>
                  <a:lnTo>
                    <a:pt x="0" y="3234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6138439" y="4605865"/>
            <a:ext cx="7146305" cy="4119035"/>
            <a:chOff x="6138440" y="4203681"/>
            <a:chExt cx="6012742" cy="3284199"/>
          </a:xfrm>
        </p:grpSpPr>
        <p:sp>
          <p:nvSpPr>
            <p:cNvPr id="46" name="AutoShape 46"/>
            <p:cNvSpPr/>
            <p:nvPr/>
          </p:nvSpPr>
          <p:spPr>
            <a:xfrm>
              <a:off x="6768230" y="5802300"/>
              <a:ext cx="4753161" cy="0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6443220" y="4203681"/>
              <a:ext cx="5258630" cy="766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  “</a:t>
              </a:r>
              <a:r>
                <a:rPr lang="en-US" b="1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과일</a:t>
              </a:r>
              <a:r>
                <a:rPr lang="en-US" b="1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주스</a:t>
              </a:r>
              <a:r>
                <a:rPr lang="en-US" b="1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등에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활용하기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좋네요ㅎㅎ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”</a:t>
              </a:r>
            </a:p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“</a:t>
              </a:r>
              <a:r>
                <a:rPr lang="en-US" b="1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우유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에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타먹으면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맛있어요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”</a:t>
              </a:r>
            </a:p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“</a:t>
              </a:r>
              <a:r>
                <a:rPr lang="en-US" b="1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녹차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타서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한포넣고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미숫가루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에도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한포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넣어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먹었어요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.”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6138440" y="6465392"/>
              <a:ext cx="6012742" cy="1022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 ”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요즘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빠진건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시나몬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꿀맥주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,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저번에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동기들이랑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b="1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술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마실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때</a:t>
              </a:r>
            </a:p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만들어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줬더니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좋아하는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동기놈들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ㅎㅎ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”</a:t>
              </a:r>
            </a:p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“</a:t>
              </a:r>
              <a:r>
                <a:rPr lang="en-US" b="1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우유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, </a:t>
              </a:r>
              <a:r>
                <a:rPr lang="en-US" b="1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선식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및 </a:t>
              </a:r>
              <a:r>
                <a:rPr lang="en-US" b="1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미숫가루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등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다양하게</a:t>
              </a:r>
              <a:endPara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한스틱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같이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어울리기에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너무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좋은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꿀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조합이죠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”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84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6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7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89" name="TextBox 58"/>
          <p:cNvSpPr txBox="1"/>
          <p:nvPr/>
        </p:nvSpPr>
        <p:spPr>
          <a:xfrm>
            <a:off x="1064437" y="1845421"/>
            <a:ext cx="11686264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활용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레시피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분석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93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19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5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17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8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6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13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15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6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4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7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09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11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2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8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07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8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9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0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1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2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3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4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5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6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562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524000" y="2027593"/>
            <a:ext cx="9843054" cy="2450195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부정리뷰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중에서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‘</a:t>
            </a:r>
            <a:r>
              <a:rPr lang="ko-KR" altLang="en-US" b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맛</a:t>
            </a:r>
            <a:r>
              <a:rPr lang="en-US" altLang="ko-KR" b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’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과 </a:t>
            </a:r>
            <a:r>
              <a:rPr lang="en-US" b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‘</a:t>
            </a:r>
            <a:r>
              <a:rPr lang="en-US" b="1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양’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에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언급을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많이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함.</a:t>
            </a:r>
          </a:p>
          <a:p>
            <a:pPr marL="48578" lvl="1" indent="-24289">
              <a:lnSpc>
                <a:spcPts val="314"/>
              </a:lnSpc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48578" lvl="1" indent="-24289">
              <a:lnSpc>
                <a:spcPts val="314"/>
              </a:lnSpc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ts val="315"/>
              </a:lnSpc>
            </a:pP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883876" y="8568779"/>
            <a:ext cx="3524054" cy="345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마켓컬리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‘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부정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리뷰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키워드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grpSp>
        <p:nvGrpSpPr>
          <p:cNvPr id="93" name="그룹 92"/>
          <p:cNvGrpSpPr/>
          <p:nvPr/>
        </p:nvGrpSpPr>
        <p:grpSpPr>
          <a:xfrm>
            <a:off x="3067666" y="3966808"/>
            <a:ext cx="3156474" cy="4298909"/>
            <a:chOff x="3505200" y="4188669"/>
            <a:chExt cx="2282220" cy="3823113"/>
          </a:xfrm>
        </p:grpSpPr>
        <p:sp>
          <p:nvSpPr>
            <p:cNvPr id="12" name="Freeform 12"/>
            <p:cNvSpPr/>
            <p:nvPr/>
          </p:nvSpPr>
          <p:spPr>
            <a:xfrm>
              <a:off x="3505200" y="4188669"/>
              <a:ext cx="2282220" cy="3823113"/>
            </a:xfrm>
            <a:custGeom>
              <a:avLst/>
              <a:gdLst/>
              <a:ahLst/>
              <a:cxnLst/>
              <a:rect l="l" t="t" r="r" b="b"/>
              <a:pathLst>
                <a:path w="3042960" h="5097484">
                  <a:moveTo>
                    <a:pt x="0" y="0"/>
                  </a:moveTo>
                  <a:lnTo>
                    <a:pt x="3042959" y="0"/>
                  </a:lnTo>
                  <a:lnTo>
                    <a:pt x="3042959" y="5097484"/>
                  </a:lnTo>
                  <a:lnTo>
                    <a:pt x="0" y="5097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49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3505200" y="4775448"/>
              <a:ext cx="2282220" cy="1715825"/>
              <a:chOff x="0" y="-28575"/>
              <a:chExt cx="1119110" cy="8413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19110" cy="151639"/>
              </a:xfrm>
              <a:custGeom>
                <a:avLst/>
                <a:gdLst/>
                <a:ahLst/>
                <a:cxnLst/>
                <a:rect l="l" t="t" r="r" b="b"/>
                <a:pathLst>
                  <a:path w="1119110" h="151639">
                    <a:moveTo>
                      <a:pt x="0" y="0"/>
                    </a:moveTo>
                    <a:lnTo>
                      <a:pt x="1119110" y="0"/>
                    </a:lnTo>
                    <a:lnTo>
                      <a:pt x="1119110" y="151639"/>
                    </a:lnTo>
                    <a:lnTo>
                      <a:pt x="0" y="15163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09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6594028" y="8566581"/>
            <a:ext cx="4739691" cy="34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네이버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스마트스토어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‘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부정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리뷰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키워드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7378087" y="3937340"/>
            <a:ext cx="3223727" cy="4357844"/>
            <a:chOff x="7888445" y="4240373"/>
            <a:chExt cx="2282220" cy="3823113"/>
          </a:xfrm>
        </p:grpSpPr>
        <p:sp>
          <p:nvSpPr>
            <p:cNvPr id="17" name="Freeform 17"/>
            <p:cNvSpPr/>
            <p:nvPr/>
          </p:nvSpPr>
          <p:spPr>
            <a:xfrm>
              <a:off x="7888445" y="4240373"/>
              <a:ext cx="2272628" cy="3823113"/>
            </a:xfrm>
            <a:custGeom>
              <a:avLst/>
              <a:gdLst/>
              <a:ahLst/>
              <a:cxnLst/>
              <a:rect l="l" t="t" r="r" b="b"/>
              <a:pathLst>
                <a:path w="3030171" h="5097484">
                  <a:moveTo>
                    <a:pt x="0" y="0"/>
                  </a:moveTo>
                  <a:lnTo>
                    <a:pt x="3030171" y="0"/>
                  </a:lnTo>
                  <a:lnTo>
                    <a:pt x="3030171" y="5097484"/>
                  </a:lnTo>
                  <a:lnTo>
                    <a:pt x="0" y="5097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7888445" y="6354230"/>
              <a:ext cx="2282220" cy="309239"/>
              <a:chOff x="0" y="0"/>
              <a:chExt cx="1119110" cy="15163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19110" cy="151639"/>
              </a:xfrm>
              <a:custGeom>
                <a:avLst/>
                <a:gdLst/>
                <a:ahLst/>
                <a:cxnLst/>
                <a:rect l="l" t="t" r="r" b="b"/>
                <a:pathLst>
                  <a:path w="1119110" h="151639">
                    <a:moveTo>
                      <a:pt x="0" y="0"/>
                    </a:moveTo>
                    <a:lnTo>
                      <a:pt x="1119110" y="0"/>
                    </a:lnTo>
                    <a:lnTo>
                      <a:pt x="1119110" y="151639"/>
                    </a:lnTo>
                    <a:lnTo>
                      <a:pt x="0" y="15163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endPara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09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  <p:grpSp>
        <p:nvGrpSpPr>
          <p:cNvPr id="56" name="그룹 55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57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59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0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1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91" name="TextBox 58"/>
          <p:cNvSpPr txBox="1"/>
          <p:nvPr/>
        </p:nvSpPr>
        <p:spPr>
          <a:xfrm>
            <a:off x="1064437" y="1845421"/>
            <a:ext cx="1049750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레시피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관련 불만족 요인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54" name="Freeform 14"/>
          <p:cNvSpPr/>
          <p:nvPr/>
        </p:nvSpPr>
        <p:spPr>
          <a:xfrm>
            <a:off x="3067666" y="4336006"/>
            <a:ext cx="3156474" cy="347725"/>
          </a:xfrm>
          <a:custGeom>
            <a:avLst/>
            <a:gdLst/>
            <a:ahLst/>
            <a:cxnLst/>
            <a:rect l="l" t="t" r="r" b="b"/>
            <a:pathLst>
              <a:path w="1119110" h="151639">
                <a:moveTo>
                  <a:pt x="0" y="0"/>
                </a:moveTo>
                <a:lnTo>
                  <a:pt x="1119110" y="0"/>
                </a:lnTo>
                <a:lnTo>
                  <a:pt x="1119110" y="151639"/>
                </a:lnTo>
                <a:lnTo>
                  <a:pt x="0" y="15163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4" name="Freeform 19"/>
          <p:cNvSpPr/>
          <p:nvPr/>
        </p:nvSpPr>
        <p:spPr>
          <a:xfrm>
            <a:off x="7368073" y="4305300"/>
            <a:ext cx="3223727" cy="352492"/>
          </a:xfrm>
          <a:custGeom>
            <a:avLst/>
            <a:gdLst/>
            <a:ahLst/>
            <a:cxnLst/>
            <a:rect l="l" t="t" r="r" b="b"/>
            <a:pathLst>
              <a:path w="1119110" h="151639">
                <a:moveTo>
                  <a:pt x="0" y="0"/>
                </a:moveTo>
                <a:lnTo>
                  <a:pt x="1119110" y="0"/>
                </a:lnTo>
                <a:lnTo>
                  <a:pt x="1119110" y="151639"/>
                </a:lnTo>
                <a:lnTo>
                  <a:pt x="0" y="15163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/>
            </a:solidFill>
          </a:ln>
        </p:spPr>
        <p:txBody>
          <a:bodyPr/>
          <a:lstStyle/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95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21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2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7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19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8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15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17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8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6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9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11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13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4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2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0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09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0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01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2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3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4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5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6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7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8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7555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524000" y="2019301"/>
            <a:ext cx="12184303" cy="2450195"/>
            <a:chOff x="-3984" y="-99179"/>
            <a:chExt cx="4278713" cy="8604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9" cy="285487"/>
            </a:xfrm>
            <a:custGeom>
              <a:avLst/>
              <a:gdLst/>
              <a:ahLst/>
              <a:cxnLst/>
              <a:rect l="l" t="t" r="r" b="b"/>
              <a:pathLst>
                <a:path w="4274729" h="285487">
                  <a:moveTo>
                    <a:pt x="0" y="0"/>
                  </a:moveTo>
                  <a:lnTo>
                    <a:pt x="4274729" y="0"/>
                  </a:lnTo>
                  <a:lnTo>
                    <a:pt x="4274729" y="285487"/>
                  </a:lnTo>
                  <a:lnTo>
                    <a:pt x="0" y="285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3984" y="-99179"/>
              <a:ext cx="3750223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388620" lvl="1" indent="-194310">
                <a:lnSpc>
                  <a:spcPts val="2519"/>
                </a:lnSpc>
                <a:buFont typeface="Arial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현재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마켓컬리와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29cm(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워커비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)의 꿀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스틱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구매자들의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부정리뷰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중 양</a:t>
              </a:r>
              <a:r>
                <a:rPr lang="ko-KR" alt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이 적다는 리뷰가 다수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.</a:t>
              </a:r>
            </a:p>
            <a:p>
              <a:pPr marL="48578" lvl="1" indent="-24289">
                <a:lnSpc>
                  <a:spcPts val="314"/>
                </a:lnSpc>
                <a:buFont typeface="Arial"/>
                <a:buChar char="•"/>
              </a:pPr>
              <a:endPara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  <a:p>
              <a:pPr marL="48578" lvl="1" indent="-24289">
                <a:lnSpc>
                  <a:spcPts val="314"/>
                </a:lnSpc>
                <a:buFont typeface="Arial"/>
                <a:buChar char="•"/>
              </a:pPr>
              <a:endPara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  <a:p>
              <a:pPr>
                <a:lnSpc>
                  <a:spcPts val="315"/>
                </a:lnSpc>
              </a:pPr>
              <a:endPara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676735" y="4127471"/>
            <a:ext cx="4917293" cy="3976389"/>
            <a:chOff x="2085776" y="4416166"/>
            <a:chExt cx="3758567" cy="3229032"/>
          </a:xfrm>
        </p:grpSpPr>
        <p:sp>
          <p:nvSpPr>
            <p:cNvPr id="10" name="Freeform 10"/>
            <p:cNvSpPr/>
            <p:nvPr/>
          </p:nvSpPr>
          <p:spPr>
            <a:xfrm>
              <a:off x="2085776" y="4416166"/>
              <a:ext cx="3758567" cy="2344664"/>
            </a:xfrm>
            <a:custGeom>
              <a:avLst/>
              <a:gdLst/>
              <a:ahLst/>
              <a:cxnLst/>
              <a:rect l="l" t="t" r="r" b="b"/>
              <a:pathLst>
                <a:path w="5011422" h="3126218">
                  <a:moveTo>
                    <a:pt x="0" y="0"/>
                  </a:moveTo>
                  <a:lnTo>
                    <a:pt x="5011422" y="0"/>
                  </a:lnTo>
                  <a:lnTo>
                    <a:pt x="5011422" y="3126218"/>
                  </a:lnTo>
                  <a:lnTo>
                    <a:pt x="0" y="3126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76" t="-1720" r="-590" b="-147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2141643" y="4481335"/>
              <a:ext cx="1368973" cy="1344748"/>
              <a:chOff x="0" y="0"/>
              <a:chExt cx="1024900" cy="100676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24900" cy="1006763"/>
              </a:xfrm>
              <a:custGeom>
                <a:avLst/>
                <a:gdLst/>
                <a:ahLst/>
                <a:cxnLst/>
                <a:rect l="l" t="t" r="r" b="b"/>
                <a:pathLst>
                  <a:path w="1024900" h="1006763">
                    <a:moveTo>
                      <a:pt x="512450" y="0"/>
                    </a:moveTo>
                    <a:cubicBezTo>
                      <a:pt x="229432" y="0"/>
                      <a:pt x="0" y="225372"/>
                      <a:pt x="0" y="503382"/>
                    </a:cubicBezTo>
                    <a:cubicBezTo>
                      <a:pt x="0" y="781392"/>
                      <a:pt x="229432" y="1006763"/>
                      <a:pt x="512450" y="1006763"/>
                    </a:cubicBezTo>
                    <a:cubicBezTo>
                      <a:pt x="795468" y="1006763"/>
                      <a:pt x="1024900" y="781392"/>
                      <a:pt x="1024900" y="503382"/>
                    </a:cubicBezTo>
                    <a:cubicBezTo>
                      <a:pt x="1024900" y="225372"/>
                      <a:pt x="795468" y="0"/>
                      <a:pt x="5124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>
                <a:solidFill>
                  <a:srgbClr val="FF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51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3081313" y="5595840"/>
              <a:ext cx="1762835" cy="1136414"/>
              <a:chOff x="0" y="0"/>
              <a:chExt cx="1319770" cy="85079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19770" cy="850792"/>
              </a:xfrm>
              <a:custGeom>
                <a:avLst/>
                <a:gdLst/>
                <a:ahLst/>
                <a:cxnLst/>
                <a:rect l="l" t="t" r="r" b="b"/>
                <a:pathLst>
                  <a:path w="1319770" h="850792">
                    <a:moveTo>
                      <a:pt x="659885" y="0"/>
                    </a:moveTo>
                    <a:cubicBezTo>
                      <a:pt x="295441" y="0"/>
                      <a:pt x="0" y="190456"/>
                      <a:pt x="0" y="425396"/>
                    </a:cubicBezTo>
                    <a:cubicBezTo>
                      <a:pt x="0" y="660336"/>
                      <a:pt x="295441" y="850792"/>
                      <a:pt x="659885" y="850792"/>
                    </a:cubicBezTo>
                    <a:cubicBezTo>
                      <a:pt x="1024329" y="850792"/>
                      <a:pt x="1319770" y="660336"/>
                      <a:pt x="1319770" y="425396"/>
                    </a:cubicBezTo>
                    <a:cubicBezTo>
                      <a:pt x="1319770" y="190456"/>
                      <a:pt x="1024329" y="0"/>
                      <a:pt x="65988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>
                <a:solidFill>
                  <a:srgbClr val="FF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51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2085776" y="6760829"/>
              <a:ext cx="3758567" cy="884369"/>
            </a:xfrm>
            <a:custGeom>
              <a:avLst/>
              <a:gdLst/>
              <a:ahLst/>
              <a:cxnLst/>
              <a:rect l="l" t="t" r="r" b="b"/>
              <a:pathLst>
                <a:path w="5011422" h="1179158">
                  <a:moveTo>
                    <a:pt x="0" y="0"/>
                  </a:moveTo>
                  <a:lnTo>
                    <a:pt x="5011422" y="0"/>
                  </a:lnTo>
                  <a:lnTo>
                    <a:pt x="5011422" y="1179158"/>
                  </a:lnTo>
                  <a:lnTo>
                    <a:pt x="0" y="1179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7554280" y="3857240"/>
            <a:ext cx="5094920" cy="4246620"/>
            <a:chOff x="8099063" y="4140973"/>
            <a:chExt cx="3943911" cy="3504224"/>
          </a:xfrm>
        </p:grpSpPr>
        <p:sp>
          <p:nvSpPr>
            <p:cNvPr id="9" name="Freeform 9"/>
            <p:cNvSpPr/>
            <p:nvPr/>
          </p:nvSpPr>
          <p:spPr>
            <a:xfrm>
              <a:off x="8242742" y="4416166"/>
              <a:ext cx="3800232" cy="2367124"/>
            </a:xfrm>
            <a:custGeom>
              <a:avLst/>
              <a:gdLst/>
              <a:ahLst/>
              <a:cxnLst/>
              <a:rect l="l" t="t" r="r" b="b"/>
              <a:pathLst>
                <a:path w="5066976" h="3156165">
                  <a:moveTo>
                    <a:pt x="0" y="0"/>
                  </a:moveTo>
                  <a:lnTo>
                    <a:pt x="5066975" y="0"/>
                  </a:lnTo>
                  <a:lnTo>
                    <a:pt x="5066975" y="3156165"/>
                  </a:lnTo>
                  <a:lnTo>
                    <a:pt x="0" y="3156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44" t="-2287" r="-997" b="-3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9048808" y="4140973"/>
              <a:ext cx="1776521" cy="1355189"/>
              <a:chOff x="0" y="0"/>
              <a:chExt cx="1319770" cy="100676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19770" cy="1006763"/>
              </a:xfrm>
              <a:custGeom>
                <a:avLst/>
                <a:gdLst/>
                <a:ahLst/>
                <a:cxnLst/>
                <a:rect l="l" t="t" r="r" b="b"/>
                <a:pathLst>
                  <a:path w="1319770" h="1006763">
                    <a:moveTo>
                      <a:pt x="659885" y="0"/>
                    </a:moveTo>
                    <a:cubicBezTo>
                      <a:pt x="295441" y="0"/>
                      <a:pt x="0" y="225372"/>
                      <a:pt x="0" y="503382"/>
                    </a:cubicBezTo>
                    <a:cubicBezTo>
                      <a:pt x="0" y="781392"/>
                      <a:pt x="295441" y="1006763"/>
                      <a:pt x="659885" y="1006763"/>
                    </a:cubicBezTo>
                    <a:cubicBezTo>
                      <a:pt x="1024329" y="1006763"/>
                      <a:pt x="1319770" y="781392"/>
                      <a:pt x="1319770" y="503382"/>
                    </a:cubicBezTo>
                    <a:cubicBezTo>
                      <a:pt x="1319770" y="225372"/>
                      <a:pt x="1024329" y="0"/>
                      <a:pt x="65988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>
                <a:solidFill>
                  <a:srgbClr val="FF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51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8099063" y="5132020"/>
              <a:ext cx="1379602" cy="1355189"/>
              <a:chOff x="0" y="0"/>
              <a:chExt cx="1024900" cy="100676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024900" cy="1006763"/>
              </a:xfrm>
              <a:custGeom>
                <a:avLst/>
                <a:gdLst/>
                <a:ahLst/>
                <a:cxnLst/>
                <a:rect l="l" t="t" r="r" b="b"/>
                <a:pathLst>
                  <a:path w="1024900" h="1006763">
                    <a:moveTo>
                      <a:pt x="512450" y="0"/>
                    </a:moveTo>
                    <a:cubicBezTo>
                      <a:pt x="229432" y="0"/>
                      <a:pt x="0" y="225372"/>
                      <a:pt x="0" y="503382"/>
                    </a:cubicBezTo>
                    <a:cubicBezTo>
                      <a:pt x="0" y="781392"/>
                      <a:pt x="229432" y="1006763"/>
                      <a:pt x="512450" y="1006763"/>
                    </a:cubicBezTo>
                    <a:cubicBezTo>
                      <a:pt x="795468" y="1006763"/>
                      <a:pt x="1024900" y="781392"/>
                      <a:pt x="1024900" y="503382"/>
                    </a:cubicBezTo>
                    <a:cubicBezTo>
                      <a:pt x="1024900" y="225372"/>
                      <a:pt x="795468" y="0"/>
                      <a:pt x="5124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>
                <a:solidFill>
                  <a:srgbClr val="FF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51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8242742" y="6776910"/>
              <a:ext cx="3800232" cy="868287"/>
            </a:xfrm>
            <a:custGeom>
              <a:avLst/>
              <a:gdLst/>
              <a:ahLst/>
              <a:cxnLst/>
              <a:rect l="l" t="t" r="r" b="b"/>
              <a:pathLst>
                <a:path w="5066976" h="1157716">
                  <a:moveTo>
                    <a:pt x="0" y="0"/>
                  </a:moveTo>
                  <a:lnTo>
                    <a:pt x="5066975" y="0"/>
                  </a:lnTo>
                  <a:lnTo>
                    <a:pt x="5066975" y="1157717"/>
                  </a:lnTo>
                  <a:lnTo>
                    <a:pt x="0" y="1157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74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826676" y="8542141"/>
            <a:ext cx="4164511" cy="34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마켓컬리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‘양’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키워드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워드클라우드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723353" y="8557859"/>
            <a:ext cx="4778632" cy="34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&lt;29cm(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워커비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 ‘양’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키워드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워드클라우드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65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67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9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99" name="TextBox 58"/>
          <p:cNvSpPr txBox="1"/>
          <p:nvPr/>
        </p:nvSpPr>
        <p:spPr>
          <a:xfrm>
            <a:off x="1064437" y="1845421"/>
            <a:ext cx="1049750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레시피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관련 불만족 요인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62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26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7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2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24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5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3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20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22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3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1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4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16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18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9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7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5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14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5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06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7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8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9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0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1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2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3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1339614" y="3450282"/>
            <a:ext cx="1103677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‘</a:t>
            </a:r>
            <a:r>
              <a:rPr lang="ko-KR" alt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꿀스틱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’ 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키워드에 대한 데이터분석을 바탕으로 마케팅 팀의 신제품 기획 지원 </a:t>
            </a: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145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46" name="그룹 145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147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8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9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192" name="TextBox 58"/>
          <p:cNvSpPr txBox="1"/>
          <p:nvPr/>
        </p:nvSpPr>
        <p:spPr>
          <a:xfrm>
            <a:off x="1064437" y="1976363"/>
            <a:ext cx="598601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2"/>
              </a:lnSpc>
            </a:pP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프로젝트 목표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60" name="TextBox 20"/>
          <p:cNvSpPr txBox="1"/>
          <p:nvPr/>
        </p:nvSpPr>
        <p:spPr>
          <a:xfrm>
            <a:off x="1339614" y="3035248"/>
            <a:ext cx="1103677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데이터 </a:t>
            </a:r>
            <a:r>
              <a:rPr lang="ko-KR" alt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인텔리전스팀에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소속되어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</a:t>
            </a: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873665" y="419100"/>
            <a:ext cx="12172950" cy="674281"/>
            <a:chOff x="873665" y="2247900"/>
            <a:chExt cx="12172950" cy="674281"/>
          </a:xfrm>
        </p:grpSpPr>
        <p:sp>
          <p:nvSpPr>
            <p:cNvPr id="100" name="AutoShape 3"/>
            <p:cNvSpPr/>
            <p:nvPr/>
          </p:nvSpPr>
          <p:spPr>
            <a:xfrm>
              <a:off x="873665" y="2915036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1143000" y="2247900"/>
              <a:ext cx="2254379" cy="490574"/>
              <a:chOff x="4396018" y="294903"/>
              <a:chExt cx="1502919" cy="327049"/>
            </a:xfrm>
          </p:grpSpPr>
          <p:sp>
            <p:nvSpPr>
              <p:cNvPr id="126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7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2" name="Group 33"/>
            <p:cNvGrpSpPr/>
            <p:nvPr/>
          </p:nvGrpSpPr>
          <p:grpSpPr>
            <a:xfrm>
              <a:off x="9100361" y="2324246"/>
              <a:ext cx="1532502" cy="335273"/>
              <a:chOff x="0" y="-64754"/>
              <a:chExt cx="2761338" cy="485050"/>
            </a:xfrm>
          </p:grpSpPr>
          <p:grpSp>
            <p:nvGrpSpPr>
              <p:cNvPr id="122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24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5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3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3" name="Group 38"/>
            <p:cNvGrpSpPr/>
            <p:nvPr/>
          </p:nvGrpSpPr>
          <p:grpSpPr>
            <a:xfrm>
              <a:off x="10882955" y="2324246"/>
              <a:ext cx="1515279" cy="335273"/>
              <a:chOff x="0" y="-64754"/>
              <a:chExt cx="2730305" cy="485050"/>
            </a:xfrm>
          </p:grpSpPr>
          <p:grpSp>
            <p:nvGrpSpPr>
              <p:cNvPr id="118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20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1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9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04" name="AutoShape 56"/>
            <p:cNvSpPr/>
            <p:nvPr/>
          </p:nvSpPr>
          <p:spPr>
            <a:xfrm>
              <a:off x="8853563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5" name="AutoShape 57"/>
            <p:cNvSpPr/>
            <p:nvPr/>
          </p:nvSpPr>
          <p:spPr>
            <a:xfrm>
              <a:off x="10636159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6" name="AutoShape 3"/>
            <p:cNvSpPr/>
            <p:nvPr/>
          </p:nvSpPr>
          <p:spPr>
            <a:xfrm>
              <a:off x="873665" y="2915036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7" name="Group 28"/>
            <p:cNvGrpSpPr/>
            <p:nvPr/>
          </p:nvGrpSpPr>
          <p:grpSpPr>
            <a:xfrm>
              <a:off x="7305526" y="2326364"/>
              <a:ext cx="1533674" cy="333652"/>
              <a:chOff x="-4608730" y="-75091"/>
              <a:chExt cx="2763450" cy="482705"/>
            </a:xfrm>
          </p:grpSpPr>
          <p:sp>
            <p:nvSpPr>
              <p:cNvPr id="116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7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8" name="Group 43"/>
            <p:cNvGrpSpPr/>
            <p:nvPr/>
          </p:nvGrpSpPr>
          <p:grpSpPr>
            <a:xfrm>
              <a:off x="3675935" y="2326362"/>
              <a:ext cx="1508001" cy="333653"/>
              <a:chOff x="-4568336" y="-61692"/>
              <a:chExt cx="2717189" cy="482707"/>
            </a:xfrm>
          </p:grpSpPr>
          <p:sp>
            <p:nvSpPr>
              <p:cNvPr id="114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5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09" name="AutoShape 53"/>
            <p:cNvSpPr/>
            <p:nvPr/>
          </p:nvSpPr>
          <p:spPr>
            <a:xfrm>
              <a:off x="5221062" y="2478338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0" name="AutoShape 54"/>
            <p:cNvSpPr/>
            <p:nvPr/>
          </p:nvSpPr>
          <p:spPr>
            <a:xfrm>
              <a:off x="3401370" y="2512913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1" name="AutoShape 55"/>
            <p:cNvSpPr/>
            <p:nvPr/>
          </p:nvSpPr>
          <p:spPr>
            <a:xfrm>
              <a:off x="7026651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2" name="Freeform 50"/>
            <p:cNvSpPr/>
            <p:nvPr/>
          </p:nvSpPr>
          <p:spPr>
            <a:xfrm>
              <a:off x="5461848" y="2326521"/>
              <a:ext cx="1551312" cy="333651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3" name="TextBox 52"/>
            <p:cNvSpPr txBox="1"/>
            <p:nvPr/>
          </p:nvSpPr>
          <p:spPr>
            <a:xfrm>
              <a:off x="5609666" y="2433872"/>
              <a:ext cx="1268996" cy="157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240" y="4410649"/>
            <a:ext cx="105918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524000" y="2830078"/>
            <a:ext cx="11277600" cy="964989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314"/>
              </a:lnSpc>
            </a:pPr>
            <a:endParaRPr sz="135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453389" lvl="1" indent="-226694">
              <a:lnSpc>
                <a:spcPts val="2939"/>
              </a:lnSpc>
              <a:buFont typeface="Arial"/>
              <a:buChar char="•"/>
            </a:pP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꿀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스틱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구매자들은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일반적으로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꿀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스틱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활용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시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음료에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가장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많이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활용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525"/>
              </a:lnSpc>
            </a:pPr>
            <a:endParaRPr lang="en-US" sz="2099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453389" lvl="1" indent="-226694">
              <a:lnSpc>
                <a:spcPts val="2939"/>
              </a:lnSpc>
              <a:buFont typeface="Arial"/>
              <a:buChar char="•"/>
            </a:pP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음료와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꿀의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비율가이드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제공</a:t>
            </a:r>
            <a:r>
              <a:rPr lang="ko-KR" alt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함으로써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기존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꿀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스틱의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양에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대한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불편사항을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개선할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수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있음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</p:txBody>
      </p:sp>
      <p:sp>
        <p:nvSpPr>
          <p:cNvPr id="9" name="Freeform 9"/>
          <p:cNvSpPr/>
          <p:nvPr/>
        </p:nvSpPr>
        <p:spPr>
          <a:xfrm>
            <a:off x="1509864" y="4964433"/>
            <a:ext cx="5511695" cy="3579810"/>
          </a:xfrm>
          <a:custGeom>
            <a:avLst/>
            <a:gdLst/>
            <a:ahLst/>
            <a:cxnLst/>
            <a:rect l="l" t="t" r="r" b="b"/>
            <a:pathLst>
              <a:path w="6198799" h="4035909">
                <a:moveTo>
                  <a:pt x="0" y="0"/>
                </a:moveTo>
                <a:lnTo>
                  <a:pt x="6198799" y="0"/>
                </a:lnTo>
                <a:lnTo>
                  <a:pt x="6198799" y="4035909"/>
                </a:lnTo>
                <a:lnTo>
                  <a:pt x="0" y="4035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264558" y="4982714"/>
            <a:ext cx="2981652" cy="3620395"/>
          </a:xfrm>
          <a:custGeom>
            <a:avLst/>
            <a:gdLst/>
            <a:ahLst/>
            <a:cxnLst/>
            <a:rect l="l" t="t" r="r" b="b"/>
            <a:pathLst>
              <a:path w="3353353" h="4081665">
                <a:moveTo>
                  <a:pt x="0" y="0"/>
                </a:moveTo>
                <a:lnTo>
                  <a:pt x="3353353" y="0"/>
                </a:lnTo>
                <a:lnTo>
                  <a:pt x="3353353" y="4081664"/>
                </a:lnTo>
                <a:lnTo>
                  <a:pt x="0" y="4081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49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8885168" y="4964433"/>
            <a:ext cx="3764032" cy="3579810"/>
          </a:xfrm>
          <a:custGeom>
            <a:avLst/>
            <a:gdLst/>
            <a:ahLst/>
            <a:cxnLst/>
            <a:rect l="l" t="t" r="r" b="b"/>
            <a:pathLst>
              <a:path w="4233267" h="4035909">
                <a:moveTo>
                  <a:pt x="0" y="0"/>
                </a:moveTo>
                <a:lnTo>
                  <a:pt x="4233267" y="0"/>
                </a:lnTo>
                <a:lnTo>
                  <a:pt x="4233267" y="4035909"/>
                </a:lnTo>
                <a:lnTo>
                  <a:pt x="0" y="4035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575" r="-2157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79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1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3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44" name="TextBox 58"/>
          <p:cNvSpPr txBox="1"/>
          <p:nvPr/>
        </p:nvSpPr>
        <p:spPr>
          <a:xfrm>
            <a:off x="1064437" y="1845421"/>
            <a:ext cx="762236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레시피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제안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75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07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8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77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05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6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4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01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03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4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2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5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97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99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6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95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87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8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0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1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8161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58"/>
          <p:cNvSpPr txBox="1"/>
          <p:nvPr/>
        </p:nvSpPr>
        <p:spPr>
          <a:xfrm>
            <a:off x="1064437" y="2051819"/>
            <a:ext cx="762236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4"/>
              </a:lnSpc>
            </a:pPr>
            <a:r>
              <a:rPr lang="ko-KR" altLang="en-US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추가 마케팅 방안</a:t>
            </a:r>
            <a:endParaRPr lang="en-US" altLang="ko-KR" sz="5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51" name="그룹 150"/>
          <p:cNvGrpSpPr/>
          <p:nvPr/>
        </p:nvGrpSpPr>
        <p:grpSpPr>
          <a:xfrm>
            <a:off x="873667" y="9415780"/>
            <a:ext cx="12411080" cy="1159337"/>
            <a:chOff x="771530" y="8096415"/>
            <a:chExt cx="12411080" cy="1159337"/>
          </a:xfrm>
        </p:grpSpPr>
        <p:sp>
          <p:nvSpPr>
            <p:cNvPr id="152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3" name="그룹 152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154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5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6" name="TextBox 10"/>
              <p:cNvSpPr txBox="1"/>
              <p:nvPr/>
            </p:nvSpPr>
            <p:spPr>
              <a:xfrm>
                <a:off x="9735342" y="9461707"/>
                <a:ext cx="927613" cy="32060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</a:rPr>
                  <a:t>X</a:t>
                </a:r>
              </a:p>
            </p:txBody>
          </p:sp>
        </p:grpSp>
      </p:grpSp>
      <p:sp>
        <p:nvSpPr>
          <p:cNvPr id="56" name="TextBox 8"/>
          <p:cNvSpPr txBox="1"/>
          <p:nvPr/>
        </p:nvSpPr>
        <p:spPr>
          <a:xfrm>
            <a:off x="1565084" y="2959944"/>
            <a:ext cx="11541316" cy="659556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315"/>
              </a:lnSpc>
            </a:pPr>
            <a:endParaRPr lang="ko-KR" altLang="en-US" sz="21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ko-KR" altLang="en-US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음료와 </a:t>
            </a:r>
            <a:r>
              <a:rPr lang="ko-KR" altLang="en-US" sz="2100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꿀스틱과의</a:t>
            </a:r>
            <a:r>
              <a:rPr lang="ko-KR" altLang="en-US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최적의 비율을 제시하는 전용 ‘</a:t>
            </a:r>
            <a:r>
              <a:rPr lang="ko-KR" altLang="en-US" sz="2100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꿀팁</a:t>
            </a:r>
            <a:r>
              <a:rPr lang="ko-KR" altLang="en-US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보틀’</a:t>
            </a:r>
          </a:p>
          <a:p>
            <a:pPr marL="48578" lvl="1" indent="-24290">
              <a:lnSpc>
                <a:spcPts val="315"/>
              </a:lnSpc>
              <a:buFont typeface="Arial"/>
              <a:buChar char="•"/>
            </a:pPr>
            <a:endParaRPr lang="ko-KR" altLang="en-US" sz="21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ko-KR" altLang="en-US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음료와 꿀 </a:t>
            </a:r>
            <a:r>
              <a:rPr lang="ko-KR" altLang="en-US" sz="2100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스틱간의</a:t>
            </a:r>
            <a:r>
              <a:rPr lang="ko-KR" altLang="en-US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최적의 조합 비율을 제시해 맛과 양에 대한 소비자들의 </a:t>
            </a:r>
            <a:r>
              <a:rPr lang="ko-KR" altLang="en-US" sz="2100" dirty="0" smtClean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불만족사항 보완 </a:t>
            </a:r>
            <a:r>
              <a:rPr lang="ko-KR" altLang="en-US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가능</a:t>
            </a:r>
          </a:p>
          <a:p>
            <a:pPr>
              <a:lnSpc>
                <a:spcPts val="315"/>
              </a:lnSpc>
            </a:pPr>
            <a:endParaRPr lang="ko-KR" altLang="en-US" sz="21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43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72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3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5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70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6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66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68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9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67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7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62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64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5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63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8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60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1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49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CB996DCA-963F-E32B-3FD4-B90BEEFB2EC8}"/>
              </a:ext>
            </a:extLst>
          </p:cNvPr>
          <p:cNvGrpSpPr/>
          <p:nvPr/>
        </p:nvGrpSpPr>
        <p:grpSpPr>
          <a:xfrm>
            <a:off x="4184249" y="4495463"/>
            <a:ext cx="4819558" cy="4209721"/>
            <a:chOff x="3871678" y="3514257"/>
            <a:chExt cx="5972643" cy="597264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161274D5-ACCE-A090-DD23-29D79CC91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1678" y="3514257"/>
              <a:ext cx="5972643" cy="5972643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23E40282-3874-7CD9-D384-194F265C2BE2}"/>
                </a:ext>
              </a:extLst>
            </p:cNvPr>
            <p:cNvSpPr/>
            <p:nvPr/>
          </p:nvSpPr>
          <p:spPr>
            <a:xfrm>
              <a:off x="4933540" y="5295900"/>
              <a:ext cx="1543460" cy="2931088"/>
            </a:xfrm>
            <a:prstGeom prst="rect">
              <a:avLst/>
            </a:prstGeom>
            <a:solidFill>
              <a:srgbClr val="F3F5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3768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85366" y="4137719"/>
            <a:ext cx="11323643" cy="2354282"/>
            <a:chOff x="1307402" y="2758479"/>
            <a:chExt cx="7549095" cy="1569521"/>
          </a:xfrm>
        </p:grpSpPr>
        <p:sp>
          <p:nvSpPr>
            <p:cNvPr id="42" name="Freeform 42"/>
            <p:cNvSpPr/>
            <p:nvPr/>
          </p:nvSpPr>
          <p:spPr>
            <a:xfrm>
              <a:off x="1307402" y="3203715"/>
              <a:ext cx="1290611" cy="672239"/>
            </a:xfrm>
            <a:custGeom>
              <a:avLst/>
              <a:gdLst/>
              <a:ahLst/>
              <a:cxnLst/>
              <a:rect l="l" t="t" r="r" b="b"/>
              <a:pathLst>
                <a:path w="2581222" h="1344477">
                  <a:moveTo>
                    <a:pt x="0" y="0"/>
                  </a:moveTo>
                  <a:lnTo>
                    <a:pt x="2581222" y="0"/>
                  </a:lnTo>
                  <a:lnTo>
                    <a:pt x="2581222" y="1344477"/>
                  </a:lnTo>
                  <a:lnTo>
                    <a:pt x="0" y="1344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</a:blip>
              <a:stretch>
                <a:fillRect l="-2084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2718372" y="2758479"/>
              <a:ext cx="6138125" cy="1569521"/>
            </a:xfrm>
            <a:custGeom>
              <a:avLst/>
              <a:gdLst/>
              <a:ahLst/>
              <a:cxnLst/>
              <a:rect l="l" t="t" r="r" b="b"/>
              <a:pathLst>
                <a:path w="12276250" h="3139041">
                  <a:moveTo>
                    <a:pt x="0" y="0"/>
                  </a:moveTo>
                  <a:lnTo>
                    <a:pt x="12276250" y="0"/>
                  </a:lnTo>
                  <a:lnTo>
                    <a:pt x="12276250" y="3139041"/>
                  </a:lnTo>
                  <a:lnTo>
                    <a:pt x="0" y="313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2161643" y="3238471"/>
              <a:ext cx="1444625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7"/>
                </a:lnSpc>
                <a:spcBef>
                  <a:spcPct val="0"/>
                </a:spcBef>
              </a:pPr>
              <a:r>
                <a:rPr lang="en-US" sz="5004" dirty="0">
                  <a:solidFill>
                    <a:srgbClr val="000000">
                      <a:alpha val="19608"/>
                    </a:srgbClr>
                  </a:solidFill>
                  <a:latin typeface="Dokdo"/>
                </a:rPr>
                <a:t>X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73667" y="9415780"/>
            <a:ext cx="12411080" cy="1159337"/>
            <a:chOff x="771530" y="8096415"/>
            <a:chExt cx="12411080" cy="1159337"/>
          </a:xfrm>
        </p:grpSpPr>
        <p:sp>
          <p:nvSpPr>
            <p:cNvPr id="78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0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TextBox 10"/>
              <p:cNvSpPr txBox="1"/>
              <p:nvPr/>
            </p:nvSpPr>
            <p:spPr>
              <a:xfrm>
                <a:off x="9735342" y="9461707"/>
                <a:ext cx="927613" cy="32060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83" name="TextBox 6"/>
          <p:cNvSpPr txBox="1"/>
          <p:nvPr/>
        </p:nvSpPr>
        <p:spPr>
          <a:xfrm>
            <a:off x="2923764" y="3997392"/>
            <a:ext cx="8072752" cy="2513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37"/>
              </a:lnSpc>
            </a:pPr>
            <a:r>
              <a:rPr lang="en-US" sz="14025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수행</a:t>
            </a:r>
            <a:r>
              <a:rPr lang="en-US" sz="14025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sz="14025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결과</a:t>
            </a:r>
            <a:endParaRPr lang="en-US" sz="14025" dirty="0">
              <a:solidFill>
                <a:srgbClr val="000000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873665" y="419100"/>
            <a:ext cx="12172950" cy="674280"/>
            <a:chOff x="873665" y="8017911"/>
            <a:chExt cx="12172950" cy="674280"/>
          </a:xfrm>
        </p:grpSpPr>
        <p:sp>
          <p:nvSpPr>
            <p:cNvPr id="46" name="AutoShape 3"/>
            <p:cNvSpPr/>
            <p:nvPr/>
          </p:nvSpPr>
          <p:spPr>
            <a:xfrm>
              <a:off x="873665" y="8685046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8413622" y="8017911"/>
              <a:ext cx="2254378" cy="490575"/>
              <a:chOff x="4396018" y="294903"/>
              <a:chExt cx="1502919" cy="327049"/>
            </a:xfrm>
          </p:grpSpPr>
          <p:sp>
            <p:nvSpPr>
              <p:cNvPr id="105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6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 결과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1" name="Group 28"/>
            <p:cNvGrpSpPr/>
            <p:nvPr/>
          </p:nvGrpSpPr>
          <p:grpSpPr>
            <a:xfrm>
              <a:off x="1176403" y="8096375"/>
              <a:ext cx="1533674" cy="333652"/>
              <a:chOff x="-4608730" y="-75091"/>
              <a:chExt cx="2763450" cy="482705"/>
            </a:xfrm>
          </p:grpSpPr>
          <p:sp>
            <p:nvSpPr>
              <p:cNvPr id="103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4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3" name="Group 33"/>
            <p:cNvGrpSpPr/>
            <p:nvPr/>
          </p:nvGrpSpPr>
          <p:grpSpPr>
            <a:xfrm>
              <a:off x="6620899" y="8094257"/>
              <a:ext cx="1532501" cy="335273"/>
              <a:chOff x="0" y="-64754"/>
              <a:chExt cx="2761338" cy="485050"/>
            </a:xfrm>
          </p:grpSpPr>
          <p:grpSp>
            <p:nvGrpSpPr>
              <p:cNvPr id="99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01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2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" name="TextBox 37"/>
              <p:cNvSpPr txBox="1"/>
              <p:nvPr/>
            </p:nvSpPr>
            <p:spPr>
              <a:xfrm>
                <a:off x="413017" y="69289"/>
                <a:ext cx="1887437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4" name="Group 38"/>
            <p:cNvGrpSpPr/>
            <p:nvPr/>
          </p:nvGrpSpPr>
          <p:grpSpPr>
            <a:xfrm>
              <a:off x="10882955" y="8094257"/>
              <a:ext cx="1515278" cy="335273"/>
              <a:chOff x="0" y="-64754"/>
              <a:chExt cx="2730305" cy="485050"/>
            </a:xfrm>
          </p:grpSpPr>
          <p:grpSp>
            <p:nvGrpSpPr>
              <p:cNvPr id="95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97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5" name="Group 43"/>
            <p:cNvGrpSpPr/>
            <p:nvPr/>
          </p:nvGrpSpPr>
          <p:grpSpPr>
            <a:xfrm>
              <a:off x="2999808" y="8096373"/>
              <a:ext cx="1508000" cy="333653"/>
              <a:chOff x="-4568336" y="-61692"/>
              <a:chExt cx="2717189" cy="482707"/>
            </a:xfrm>
          </p:grpSpPr>
          <p:sp>
            <p:nvSpPr>
              <p:cNvPr id="93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86" name="AutoShape 53"/>
            <p:cNvSpPr/>
            <p:nvPr/>
          </p:nvSpPr>
          <p:spPr>
            <a:xfrm>
              <a:off x="4544935" y="8248351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7" name="AutoShape 54"/>
            <p:cNvSpPr/>
            <p:nvPr/>
          </p:nvSpPr>
          <p:spPr>
            <a:xfrm>
              <a:off x="2725244" y="8282926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8" name="AutoShape 55"/>
            <p:cNvSpPr/>
            <p:nvPr/>
          </p:nvSpPr>
          <p:spPr>
            <a:xfrm>
              <a:off x="6350525" y="8248351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AutoShape 56"/>
            <p:cNvSpPr/>
            <p:nvPr/>
          </p:nvSpPr>
          <p:spPr>
            <a:xfrm>
              <a:off x="8138497" y="8248351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0" name="AutoShape 57"/>
            <p:cNvSpPr/>
            <p:nvPr/>
          </p:nvSpPr>
          <p:spPr>
            <a:xfrm>
              <a:off x="10653097" y="8248351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1" name="Freeform 50"/>
            <p:cNvSpPr/>
            <p:nvPr/>
          </p:nvSpPr>
          <p:spPr>
            <a:xfrm>
              <a:off x="4785723" y="8096534"/>
              <a:ext cx="1551313" cy="333652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" name="TextBox 52"/>
            <p:cNvSpPr txBox="1"/>
            <p:nvPr/>
          </p:nvSpPr>
          <p:spPr>
            <a:xfrm>
              <a:off x="4933542" y="8203884"/>
              <a:ext cx="1268996" cy="157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03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/>
          <p:cNvGrpSpPr/>
          <p:nvPr/>
        </p:nvGrpSpPr>
        <p:grpSpPr>
          <a:xfrm>
            <a:off x="873667" y="9415780"/>
            <a:ext cx="12411080" cy="1159337"/>
            <a:chOff x="771530" y="8096415"/>
            <a:chExt cx="12411080" cy="1159337"/>
          </a:xfrm>
        </p:grpSpPr>
        <p:sp>
          <p:nvSpPr>
            <p:cNvPr id="78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0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TextBox 10"/>
              <p:cNvSpPr txBox="1"/>
              <p:nvPr/>
            </p:nvSpPr>
            <p:spPr>
              <a:xfrm>
                <a:off x="9735342" y="9461707"/>
                <a:ext cx="927613" cy="32060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46" name="TextBox 58"/>
          <p:cNvSpPr txBox="1"/>
          <p:nvPr/>
        </p:nvSpPr>
        <p:spPr>
          <a:xfrm>
            <a:off x="1039620" y="1866900"/>
            <a:ext cx="1077138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4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잇더</a:t>
            </a:r>
            <a:r>
              <a:rPr lang="ko-KR" altLang="en-US" sz="4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컴퍼니 </a:t>
            </a:r>
            <a:r>
              <a:rPr lang="en-US" altLang="ko-KR" sz="4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4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4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4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</a:t>
            </a:r>
            <a:r>
              <a:rPr lang="ko-KR" altLang="en-US" sz="4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4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NPD </a:t>
            </a:r>
            <a:r>
              <a:rPr lang="ko-KR" altLang="en-US" sz="4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프로세스</a:t>
            </a:r>
            <a:endParaRPr lang="en-US" altLang="ko-KR" sz="4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73665" y="419100"/>
            <a:ext cx="12172950" cy="674280"/>
            <a:chOff x="873665" y="8017911"/>
            <a:chExt cx="12172950" cy="674280"/>
          </a:xfrm>
        </p:grpSpPr>
        <p:sp>
          <p:nvSpPr>
            <p:cNvPr id="40" name="AutoShape 3"/>
            <p:cNvSpPr/>
            <p:nvPr/>
          </p:nvSpPr>
          <p:spPr>
            <a:xfrm>
              <a:off x="873665" y="8685046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8413622" y="8017911"/>
              <a:ext cx="2254378" cy="490575"/>
              <a:chOff x="4396018" y="294903"/>
              <a:chExt cx="1502919" cy="327049"/>
            </a:xfrm>
          </p:grpSpPr>
          <p:sp>
            <p:nvSpPr>
              <p:cNvPr id="99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 결과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2" name="Group 28"/>
            <p:cNvGrpSpPr/>
            <p:nvPr/>
          </p:nvGrpSpPr>
          <p:grpSpPr>
            <a:xfrm>
              <a:off x="1176403" y="8096375"/>
              <a:ext cx="1533674" cy="333652"/>
              <a:chOff x="-4608730" y="-75091"/>
              <a:chExt cx="2763450" cy="482705"/>
            </a:xfrm>
          </p:grpSpPr>
          <p:sp>
            <p:nvSpPr>
              <p:cNvPr id="97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3" name="Group 33"/>
            <p:cNvGrpSpPr/>
            <p:nvPr/>
          </p:nvGrpSpPr>
          <p:grpSpPr>
            <a:xfrm>
              <a:off x="6620899" y="8094257"/>
              <a:ext cx="1532501" cy="335273"/>
              <a:chOff x="0" y="-64754"/>
              <a:chExt cx="2761338" cy="485050"/>
            </a:xfrm>
          </p:grpSpPr>
          <p:grpSp>
            <p:nvGrpSpPr>
              <p:cNvPr id="93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95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" name="TextBox 37"/>
              <p:cNvSpPr txBox="1"/>
              <p:nvPr/>
            </p:nvSpPr>
            <p:spPr>
              <a:xfrm>
                <a:off x="413017" y="69289"/>
                <a:ext cx="1887437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4" name="Group 38"/>
            <p:cNvGrpSpPr/>
            <p:nvPr/>
          </p:nvGrpSpPr>
          <p:grpSpPr>
            <a:xfrm>
              <a:off x="10882955" y="8094257"/>
              <a:ext cx="1515278" cy="335273"/>
              <a:chOff x="0" y="-64754"/>
              <a:chExt cx="2730305" cy="485050"/>
            </a:xfrm>
          </p:grpSpPr>
          <p:grpSp>
            <p:nvGrpSpPr>
              <p:cNvPr id="89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91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0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5" name="Group 43"/>
            <p:cNvGrpSpPr/>
            <p:nvPr/>
          </p:nvGrpSpPr>
          <p:grpSpPr>
            <a:xfrm>
              <a:off x="2999808" y="8096373"/>
              <a:ext cx="1508000" cy="333653"/>
              <a:chOff x="-4568336" y="-61692"/>
              <a:chExt cx="2717189" cy="482707"/>
            </a:xfrm>
          </p:grpSpPr>
          <p:sp>
            <p:nvSpPr>
              <p:cNvPr id="87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48" name="AutoShape 53"/>
            <p:cNvSpPr/>
            <p:nvPr/>
          </p:nvSpPr>
          <p:spPr>
            <a:xfrm>
              <a:off x="4544935" y="8248351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AutoShape 54"/>
            <p:cNvSpPr/>
            <p:nvPr/>
          </p:nvSpPr>
          <p:spPr>
            <a:xfrm>
              <a:off x="2725244" y="8282926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AutoShape 55"/>
            <p:cNvSpPr/>
            <p:nvPr/>
          </p:nvSpPr>
          <p:spPr>
            <a:xfrm>
              <a:off x="6350525" y="8248351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3" name="AutoShape 56"/>
            <p:cNvSpPr/>
            <p:nvPr/>
          </p:nvSpPr>
          <p:spPr>
            <a:xfrm>
              <a:off x="8138497" y="8248351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4" name="AutoShape 57"/>
            <p:cNvSpPr/>
            <p:nvPr/>
          </p:nvSpPr>
          <p:spPr>
            <a:xfrm>
              <a:off x="10653097" y="8248351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5" name="Freeform 50"/>
            <p:cNvSpPr/>
            <p:nvPr/>
          </p:nvSpPr>
          <p:spPr>
            <a:xfrm>
              <a:off x="4785723" y="8096534"/>
              <a:ext cx="1551313" cy="333652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6" name="TextBox 52"/>
            <p:cNvSpPr txBox="1"/>
            <p:nvPr/>
          </p:nvSpPr>
          <p:spPr>
            <a:xfrm>
              <a:off x="4933542" y="8203884"/>
              <a:ext cx="1268996" cy="157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-208" t="5768"/>
          <a:stretch/>
        </p:blipFill>
        <p:spPr>
          <a:xfrm>
            <a:off x="4933542" y="3673687"/>
            <a:ext cx="6974580" cy="47302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B46D606-97FD-26FB-DE69-61E2AF5BC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444" y="3700108"/>
            <a:ext cx="3366036" cy="46648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17">
            <a:extLst>
              <a:ext uri="{FF2B5EF4-FFF2-40B4-BE49-F238E27FC236}">
                <a16:creationId xmlns:a16="http://schemas.microsoft.com/office/drawing/2014/main" xmlns="" id="{7FF3686A-A1B5-6A3B-0E99-4917399BBD48}"/>
              </a:ext>
            </a:extLst>
          </p:cNvPr>
          <p:cNvSpPr txBox="1"/>
          <p:nvPr/>
        </p:nvSpPr>
        <p:spPr>
          <a:xfrm>
            <a:off x="1747596" y="8403916"/>
            <a:ext cx="2985989" cy="360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1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&lt;’</a:t>
            </a:r>
            <a:r>
              <a:rPr lang="ko-KR" alt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스틱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ko-KR" alt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분석 보고서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xmlns="" id="{08E6C6EC-DFF2-8AD2-3DB8-B9F80410DF79}"/>
              </a:ext>
            </a:extLst>
          </p:cNvPr>
          <p:cNvSpPr txBox="1"/>
          <p:nvPr/>
        </p:nvSpPr>
        <p:spPr>
          <a:xfrm>
            <a:off x="6354439" y="8411080"/>
            <a:ext cx="4132785" cy="352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1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</a:t>
            </a:r>
            <a:r>
              <a:rPr lang="ko-KR" alt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잇더컴퍼니</a:t>
            </a:r>
            <a:r>
              <a:rPr lang="ko-KR" alt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꿀스틱</a:t>
            </a:r>
            <a:r>
              <a:rPr lang="ko-KR" alt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NPD </a:t>
            </a:r>
            <a:r>
              <a:rPr lang="ko-KR" alt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프로세스 일정표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41741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/>
          <p:cNvGrpSpPr/>
          <p:nvPr/>
        </p:nvGrpSpPr>
        <p:grpSpPr>
          <a:xfrm>
            <a:off x="873667" y="9415780"/>
            <a:ext cx="12411080" cy="1159337"/>
            <a:chOff x="771530" y="8096415"/>
            <a:chExt cx="12411080" cy="1159337"/>
          </a:xfrm>
        </p:grpSpPr>
        <p:sp>
          <p:nvSpPr>
            <p:cNvPr id="78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0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TextBox 10"/>
              <p:cNvSpPr txBox="1"/>
              <p:nvPr/>
            </p:nvSpPr>
            <p:spPr>
              <a:xfrm>
                <a:off x="9735342" y="9461707"/>
                <a:ext cx="927613" cy="32060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46" name="TextBox 58"/>
          <p:cNvSpPr txBox="1"/>
          <p:nvPr/>
        </p:nvSpPr>
        <p:spPr>
          <a:xfrm>
            <a:off x="1064437" y="1845421"/>
            <a:ext cx="762236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실제 신제품 기획안 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151" y="2781300"/>
            <a:ext cx="4852882" cy="6575180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873665" y="419100"/>
            <a:ext cx="12172950" cy="674280"/>
            <a:chOff x="873665" y="8017911"/>
            <a:chExt cx="12172950" cy="674280"/>
          </a:xfrm>
        </p:grpSpPr>
        <p:sp>
          <p:nvSpPr>
            <p:cNvPr id="40" name="AutoShape 3"/>
            <p:cNvSpPr/>
            <p:nvPr/>
          </p:nvSpPr>
          <p:spPr>
            <a:xfrm>
              <a:off x="873665" y="8685046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8413622" y="8017911"/>
              <a:ext cx="2254378" cy="490575"/>
              <a:chOff x="4396018" y="294903"/>
              <a:chExt cx="1502919" cy="327049"/>
            </a:xfrm>
          </p:grpSpPr>
          <p:sp>
            <p:nvSpPr>
              <p:cNvPr id="99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 결과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2" name="Group 28"/>
            <p:cNvGrpSpPr/>
            <p:nvPr/>
          </p:nvGrpSpPr>
          <p:grpSpPr>
            <a:xfrm>
              <a:off x="1176403" y="8096375"/>
              <a:ext cx="1533674" cy="333652"/>
              <a:chOff x="-4608730" y="-75091"/>
              <a:chExt cx="2763450" cy="482705"/>
            </a:xfrm>
          </p:grpSpPr>
          <p:sp>
            <p:nvSpPr>
              <p:cNvPr id="97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3" name="Group 33"/>
            <p:cNvGrpSpPr/>
            <p:nvPr/>
          </p:nvGrpSpPr>
          <p:grpSpPr>
            <a:xfrm>
              <a:off x="6620899" y="8094257"/>
              <a:ext cx="1532501" cy="335273"/>
              <a:chOff x="0" y="-64754"/>
              <a:chExt cx="2761338" cy="485050"/>
            </a:xfrm>
          </p:grpSpPr>
          <p:grpSp>
            <p:nvGrpSpPr>
              <p:cNvPr id="93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95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" name="TextBox 37"/>
              <p:cNvSpPr txBox="1"/>
              <p:nvPr/>
            </p:nvSpPr>
            <p:spPr>
              <a:xfrm>
                <a:off x="413017" y="69289"/>
                <a:ext cx="1887437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4" name="Group 38"/>
            <p:cNvGrpSpPr/>
            <p:nvPr/>
          </p:nvGrpSpPr>
          <p:grpSpPr>
            <a:xfrm>
              <a:off x="10882955" y="8094257"/>
              <a:ext cx="1515278" cy="335273"/>
              <a:chOff x="0" y="-64754"/>
              <a:chExt cx="2730305" cy="485050"/>
            </a:xfrm>
          </p:grpSpPr>
          <p:grpSp>
            <p:nvGrpSpPr>
              <p:cNvPr id="89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91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0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5" name="Group 43"/>
            <p:cNvGrpSpPr/>
            <p:nvPr/>
          </p:nvGrpSpPr>
          <p:grpSpPr>
            <a:xfrm>
              <a:off x="2999808" y="8096373"/>
              <a:ext cx="1508000" cy="333653"/>
              <a:chOff x="-4568336" y="-61692"/>
              <a:chExt cx="2717189" cy="482707"/>
            </a:xfrm>
          </p:grpSpPr>
          <p:sp>
            <p:nvSpPr>
              <p:cNvPr id="87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48" name="AutoShape 53"/>
            <p:cNvSpPr/>
            <p:nvPr/>
          </p:nvSpPr>
          <p:spPr>
            <a:xfrm>
              <a:off x="4544935" y="8248351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AutoShape 54"/>
            <p:cNvSpPr/>
            <p:nvPr/>
          </p:nvSpPr>
          <p:spPr>
            <a:xfrm>
              <a:off x="2725244" y="8282926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AutoShape 55"/>
            <p:cNvSpPr/>
            <p:nvPr/>
          </p:nvSpPr>
          <p:spPr>
            <a:xfrm>
              <a:off x="6350525" y="8248351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3" name="AutoShape 56"/>
            <p:cNvSpPr/>
            <p:nvPr/>
          </p:nvSpPr>
          <p:spPr>
            <a:xfrm>
              <a:off x="8138497" y="8248351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4" name="AutoShape 57"/>
            <p:cNvSpPr/>
            <p:nvPr/>
          </p:nvSpPr>
          <p:spPr>
            <a:xfrm>
              <a:off x="10653097" y="8248351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5" name="Freeform 50"/>
            <p:cNvSpPr/>
            <p:nvPr/>
          </p:nvSpPr>
          <p:spPr>
            <a:xfrm>
              <a:off x="4785723" y="8096534"/>
              <a:ext cx="1551313" cy="333652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6" name="TextBox 52"/>
            <p:cNvSpPr txBox="1"/>
            <p:nvPr/>
          </p:nvSpPr>
          <p:spPr>
            <a:xfrm>
              <a:off x="4933542" y="8203884"/>
              <a:ext cx="1268996" cy="157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479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3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5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1885366" y="4137719"/>
            <a:ext cx="11323643" cy="2354282"/>
            <a:chOff x="1307402" y="2758479"/>
            <a:chExt cx="7549095" cy="1569521"/>
          </a:xfrm>
        </p:grpSpPr>
        <p:sp>
          <p:nvSpPr>
            <p:cNvPr id="38" name="Freeform 42"/>
            <p:cNvSpPr/>
            <p:nvPr/>
          </p:nvSpPr>
          <p:spPr>
            <a:xfrm>
              <a:off x="1307402" y="3203715"/>
              <a:ext cx="1290611" cy="672239"/>
            </a:xfrm>
            <a:custGeom>
              <a:avLst/>
              <a:gdLst/>
              <a:ahLst/>
              <a:cxnLst/>
              <a:rect l="l" t="t" r="r" b="b"/>
              <a:pathLst>
                <a:path w="2581222" h="1344477">
                  <a:moveTo>
                    <a:pt x="0" y="0"/>
                  </a:moveTo>
                  <a:lnTo>
                    <a:pt x="2581222" y="0"/>
                  </a:lnTo>
                  <a:lnTo>
                    <a:pt x="2581222" y="1344477"/>
                  </a:lnTo>
                  <a:lnTo>
                    <a:pt x="0" y="1344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</a:blip>
              <a:stretch>
                <a:fillRect l="-2084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Freeform 43"/>
            <p:cNvSpPr/>
            <p:nvPr/>
          </p:nvSpPr>
          <p:spPr>
            <a:xfrm>
              <a:off x="2718372" y="2758479"/>
              <a:ext cx="6138125" cy="1569521"/>
            </a:xfrm>
            <a:custGeom>
              <a:avLst/>
              <a:gdLst/>
              <a:ahLst/>
              <a:cxnLst/>
              <a:rect l="l" t="t" r="r" b="b"/>
              <a:pathLst>
                <a:path w="12276250" h="3139041">
                  <a:moveTo>
                    <a:pt x="0" y="0"/>
                  </a:moveTo>
                  <a:lnTo>
                    <a:pt x="12276250" y="0"/>
                  </a:lnTo>
                  <a:lnTo>
                    <a:pt x="12276250" y="3139041"/>
                  </a:lnTo>
                  <a:lnTo>
                    <a:pt x="0" y="313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4"/>
            <p:cNvSpPr txBox="1"/>
            <p:nvPr/>
          </p:nvSpPr>
          <p:spPr>
            <a:xfrm>
              <a:off x="2161643" y="3238471"/>
              <a:ext cx="1444625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7"/>
                </a:lnSpc>
                <a:spcBef>
                  <a:spcPct val="0"/>
                </a:spcBef>
              </a:pPr>
              <a:r>
                <a:rPr lang="en-US" sz="5004" dirty="0">
                  <a:solidFill>
                    <a:srgbClr val="000000">
                      <a:alpha val="19608"/>
                    </a:srgbClr>
                  </a:solidFill>
                  <a:latin typeface="Dokdo"/>
                </a:rPr>
                <a:t>X</a:t>
              </a:r>
            </a:p>
          </p:txBody>
        </p:sp>
      </p:grpSp>
      <p:sp>
        <p:nvSpPr>
          <p:cNvPr id="41" name="TextBox 6"/>
          <p:cNvSpPr txBox="1"/>
          <p:nvPr/>
        </p:nvSpPr>
        <p:spPr>
          <a:xfrm>
            <a:off x="2999964" y="4073749"/>
            <a:ext cx="7920352" cy="2383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37"/>
              </a:lnSpc>
            </a:pPr>
            <a:r>
              <a:rPr lang="ko-KR" altLang="en-US" sz="14025" dirty="0" smtClean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보완사항</a:t>
            </a:r>
            <a:endParaRPr lang="en-US" sz="14025" dirty="0">
              <a:solidFill>
                <a:srgbClr val="000000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857250" y="430620"/>
            <a:ext cx="12172950" cy="674280"/>
            <a:chOff x="838200" y="9193620"/>
            <a:chExt cx="12172950" cy="674280"/>
          </a:xfrm>
        </p:grpSpPr>
        <p:sp>
          <p:nvSpPr>
            <p:cNvPr id="43" name="AutoShape 3"/>
            <p:cNvSpPr/>
            <p:nvPr/>
          </p:nvSpPr>
          <p:spPr>
            <a:xfrm>
              <a:off x="838200" y="9860755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10134600" y="9193620"/>
              <a:ext cx="2254378" cy="490575"/>
              <a:chOff x="4396018" y="294903"/>
              <a:chExt cx="1502919" cy="327049"/>
            </a:xfrm>
          </p:grpSpPr>
          <p:sp>
            <p:nvSpPr>
              <p:cNvPr id="68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9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5" name="Group 28"/>
            <p:cNvGrpSpPr/>
            <p:nvPr/>
          </p:nvGrpSpPr>
          <p:grpSpPr>
            <a:xfrm>
              <a:off x="1140938" y="9272084"/>
              <a:ext cx="1533674" cy="333652"/>
              <a:chOff x="-4608730" y="-75091"/>
              <a:chExt cx="2763450" cy="482705"/>
            </a:xfrm>
          </p:grpSpPr>
          <p:sp>
            <p:nvSpPr>
              <p:cNvPr id="66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7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6" name="Group 33"/>
            <p:cNvGrpSpPr/>
            <p:nvPr/>
          </p:nvGrpSpPr>
          <p:grpSpPr>
            <a:xfrm>
              <a:off x="6585434" y="9269966"/>
              <a:ext cx="1532501" cy="335273"/>
              <a:chOff x="0" y="-64754"/>
              <a:chExt cx="2761338" cy="485050"/>
            </a:xfrm>
          </p:grpSpPr>
          <p:grpSp>
            <p:nvGrpSpPr>
              <p:cNvPr id="62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64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5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63" name="TextBox 37"/>
              <p:cNvSpPr txBox="1"/>
              <p:nvPr/>
            </p:nvSpPr>
            <p:spPr>
              <a:xfrm>
                <a:off x="413017" y="69289"/>
                <a:ext cx="1887437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7" name="Group 38"/>
            <p:cNvGrpSpPr/>
            <p:nvPr/>
          </p:nvGrpSpPr>
          <p:grpSpPr>
            <a:xfrm>
              <a:off x="8382000" y="9269966"/>
              <a:ext cx="1515278" cy="335273"/>
              <a:chOff x="0" y="-64754"/>
              <a:chExt cx="2730305" cy="485050"/>
            </a:xfrm>
          </p:grpSpPr>
          <p:grpSp>
            <p:nvGrpSpPr>
              <p:cNvPr id="58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60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1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59" name="TextBox 42"/>
              <p:cNvSpPr txBox="1"/>
              <p:nvPr/>
            </p:nvSpPr>
            <p:spPr>
              <a:xfrm>
                <a:off x="413015" y="69289"/>
                <a:ext cx="1887439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 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8" name="Group 43"/>
            <p:cNvGrpSpPr/>
            <p:nvPr/>
          </p:nvGrpSpPr>
          <p:grpSpPr>
            <a:xfrm>
              <a:off x="2964343" y="9272082"/>
              <a:ext cx="1508000" cy="333653"/>
              <a:chOff x="-4568336" y="-61692"/>
              <a:chExt cx="2717189" cy="482707"/>
            </a:xfrm>
          </p:grpSpPr>
          <p:sp>
            <p:nvSpPr>
              <p:cNvPr id="56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7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49" name="AutoShape 53"/>
            <p:cNvSpPr/>
            <p:nvPr/>
          </p:nvSpPr>
          <p:spPr>
            <a:xfrm>
              <a:off x="4509470" y="9424060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AutoShape 54"/>
            <p:cNvSpPr/>
            <p:nvPr/>
          </p:nvSpPr>
          <p:spPr>
            <a:xfrm>
              <a:off x="2689779" y="9458635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AutoShape 55"/>
            <p:cNvSpPr/>
            <p:nvPr/>
          </p:nvSpPr>
          <p:spPr>
            <a:xfrm>
              <a:off x="6315060" y="942406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AutoShape 56"/>
            <p:cNvSpPr/>
            <p:nvPr/>
          </p:nvSpPr>
          <p:spPr>
            <a:xfrm>
              <a:off x="8103032" y="942406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AutoShape 57"/>
            <p:cNvSpPr/>
            <p:nvPr/>
          </p:nvSpPr>
          <p:spPr>
            <a:xfrm>
              <a:off x="9906000" y="942406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Freeform 50"/>
            <p:cNvSpPr/>
            <p:nvPr/>
          </p:nvSpPr>
          <p:spPr>
            <a:xfrm>
              <a:off x="4750258" y="9272243"/>
              <a:ext cx="1551313" cy="333652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TextBox 52"/>
            <p:cNvSpPr txBox="1"/>
            <p:nvPr/>
          </p:nvSpPr>
          <p:spPr>
            <a:xfrm>
              <a:off x="4898077" y="9379593"/>
              <a:ext cx="1268996" cy="157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2417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3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5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38" name="TextBox 58"/>
          <p:cNvSpPr txBox="1"/>
          <p:nvPr/>
        </p:nvSpPr>
        <p:spPr>
          <a:xfrm>
            <a:off x="1064437" y="1845421"/>
            <a:ext cx="1120376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 smtClean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보완사항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95034" y="3068346"/>
            <a:ext cx="10413951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데이터 전처리 개선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: 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더 정교한 텍스트 전처리 기술을 도입하여 </a:t>
            </a:r>
            <a:r>
              <a:rPr lang="ko-KR" altLang="en-US" dirty="0" err="1" smtClean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블로그</a:t>
            </a:r>
            <a:r>
              <a:rPr lang="ko-KR" altLang="en-US" dirty="0" smtClean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데이터 문장분리</a:t>
            </a:r>
            <a:r>
              <a:rPr lang="en-US" altLang="ko-KR" dirty="0" smtClean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특수 문자나 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HTML 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태그 제거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dirty="0" err="1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불용어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제거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형태소 분석 등을 통해 데이터 정제를 개선하여 데이터의 정확성을 높이고 각 문장을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T.P.O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별로 분류하는 모델을 제작까지 진행을 목표로 함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대시보드</a:t>
            </a:r>
            <a:r>
              <a:rPr lang="ko-KR" altLang="en-US" b="1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기능 개선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: 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더 많은 시각화 기능을 추가하고 사용자가 데이터를 더 쉽게 이해하고 상호작용할 수 있도록 개선하는 것을 목표로 함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마케팅 전략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: 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고객 페르소나를 더 자세히 조사하고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제품의 고유 가치 제안을 강조하는 마케팅 </a:t>
            </a:r>
            <a:r>
              <a:rPr lang="ko-KR" altLang="en-US" dirty="0" err="1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컨텐츠를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개발하고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dirty="0" err="1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타겟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시장을 식별하는 등의 작업까지 진행을 목표로 하여 다양한 능력을 키우는 것을 목표로 함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857250" y="430620"/>
            <a:ext cx="12172950" cy="674280"/>
            <a:chOff x="838200" y="9193620"/>
            <a:chExt cx="12172950" cy="674280"/>
          </a:xfrm>
        </p:grpSpPr>
        <p:sp>
          <p:nvSpPr>
            <p:cNvPr id="39" name="AutoShape 3"/>
            <p:cNvSpPr/>
            <p:nvPr/>
          </p:nvSpPr>
          <p:spPr>
            <a:xfrm>
              <a:off x="838200" y="9860755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10134600" y="9193620"/>
              <a:ext cx="2254378" cy="490575"/>
              <a:chOff x="4396018" y="294903"/>
              <a:chExt cx="1502919" cy="327049"/>
            </a:xfrm>
          </p:grpSpPr>
          <p:sp>
            <p:nvSpPr>
              <p:cNvPr id="64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5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1" name="Group 28"/>
            <p:cNvGrpSpPr/>
            <p:nvPr/>
          </p:nvGrpSpPr>
          <p:grpSpPr>
            <a:xfrm>
              <a:off x="1140938" y="9272084"/>
              <a:ext cx="1533674" cy="333652"/>
              <a:chOff x="-4608730" y="-75091"/>
              <a:chExt cx="2763450" cy="482705"/>
            </a:xfrm>
          </p:grpSpPr>
          <p:sp>
            <p:nvSpPr>
              <p:cNvPr id="62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3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2" name="Group 33"/>
            <p:cNvGrpSpPr/>
            <p:nvPr/>
          </p:nvGrpSpPr>
          <p:grpSpPr>
            <a:xfrm>
              <a:off x="6585434" y="9269966"/>
              <a:ext cx="1532501" cy="335273"/>
              <a:chOff x="0" y="-64754"/>
              <a:chExt cx="2761338" cy="485050"/>
            </a:xfrm>
          </p:grpSpPr>
          <p:grpSp>
            <p:nvGrpSpPr>
              <p:cNvPr id="58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60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1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59" name="TextBox 37"/>
              <p:cNvSpPr txBox="1"/>
              <p:nvPr/>
            </p:nvSpPr>
            <p:spPr>
              <a:xfrm>
                <a:off x="413017" y="69289"/>
                <a:ext cx="1887437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3" name="Group 38"/>
            <p:cNvGrpSpPr/>
            <p:nvPr/>
          </p:nvGrpSpPr>
          <p:grpSpPr>
            <a:xfrm>
              <a:off x="8382000" y="9269966"/>
              <a:ext cx="1515278" cy="335273"/>
              <a:chOff x="0" y="-64754"/>
              <a:chExt cx="2730305" cy="485050"/>
            </a:xfrm>
          </p:grpSpPr>
          <p:grpSp>
            <p:nvGrpSpPr>
              <p:cNvPr id="54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56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7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55" name="TextBox 42"/>
              <p:cNvSpPr txBox="1"/>
              <p:nvPr/>
            </p:nvSpPr>
            <p:spPr>
              <a:xfrm>
                <a:off x="413015" y="69289"/>
                <a:ext cx="1887439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 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2964343" y="9272082"/>
              <a:ext cx="1508000" cy="333653"/>
              <a:chOff x="-4568336" y="-61692"/>
              <a:chExt cx="2717189" cy="482707"/>
            </a:xfrm>
          </p:grpSpPr>
          <p:sp>
            <p:nvSpPr>
              <p:cNvPr id="52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45" name="AutoShape 53"/>
            <p:cNvSpPr/>
            <p:nvPr/>
          </p:nvSpPr>
          <p:spPr>
            <a:xfrm>
              <a:off x="4509470" y="9424060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AutoShape 54"/>
            <p:cNvSpPr/>
            <p:nvPr/>
          </p:nvSpPr>
          <p:spPr>
            <a:xfrm>
              <a:off x="2689779" y="9458635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AutoShape 55"/>
            <p:cNvSpPr/>
            <p:nvPr/>
          </p:nvSpPr>
          <p:spPr>
            <a:xfrm>
              <a:off x="6315060" y="942406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AutoShape 56"/>
            <p:cNvSpPr/>
            <p:nvPr/>
          </p:nvSpPr>
          <p:spPr>
            <a:xfrm>
              <a:off x="8103032" y="942406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AutoShape 57"/>
            <p:cNvSpPr/>
            <p:nvPr/>
          </p:nvSpPr>
          <p:spPr>
            <a:xfrm>
              <a:off x="9906000" y="942406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4750258" y="9272243"/>
              <a:ext cx="1551313" cy="333652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TextBox 52"/>
            <p:cNvSpPr txBox="1"/>
            <p:nvPr/>
          </p:nvSpPr>
          <p:spPr>
            <a:xfrm>
              <a:off x="4898077" y="9379593"/>
              <a:ext cx="1268996" cy="157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3141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600200" y="3086100"/>
            <a:ext cx="9906000" cy="5443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4. </a:t>
            </a:r>
            <a:r>
              <a:rPr lang="ko-KR" altLang="en-US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데이터 분석</a:t>
            </a:r>
            <a:endParaRPr lang="en-US" altLang="ko-KR" sz="14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ko-KR" altLang="en-US" sz="14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[</a:t>
            </a:r>
            <a:r>
              <a:rPr lang="ko-KR" altLang="en-US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연관분석 툴</a:t>
            </a: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]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https://velog.io/@oneofakindscene/word2vec-%EC%9D%B4%ED%95%B4%ED%95%98%EA%B8%B0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hlinkClick r:id="rId2"/>
              </a:rPr>
              <a:t>https://wikidocs.net/22660</a:t>
            </a:r>
            <a:endParaRPr lang="en-US" altLang="ko-KR" sz="14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ko-KR" sz="14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[</a:t>
            </a:r>
            <a:r>
              <a:rPr lang="ko-KR" altLang="en-US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데이터 수집 플랫폼</a:t>
            </a: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]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http://www.madtimes.org/news/articleView.html?idxno=15809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hlinkClick r:id="rId3"/>
              </a:rPr>
              <a:t>http://www.koreanclick.com/insights/newsletter_view.html?code=topic&amp;id=578&amp;page=1&amp;utm_source=boa</a:t>
            </a:r>
            <a:endParaRPr lang="en-US" altLang="ko-KR" sz="14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dirty="0" err="1">
                <a:hlinkClick r:id="rId4"/>
              </a:rPr>
              <a:t>어패럴뉴스</a:t>
            </a:r>
            <a:r>
              <a:rPr lang="ko-KR" altLang="en-US" sz="1400" dirty="0">
                <a:hlinkClick r:id="rId4"/>
              </a:rPr>
              <a:t> </a:t>
            </a:r>
            <a:r>
              <a:rPr lang="en-US" altLang="ko-KR" sz="1400" dirty="0">
                <a:hlinkClick r:id="rId4"/>
              </a:rPr>
              <a:t>- ‘</a:t>
            </a:r>
            <a:r>
              <a:rPr lang="ko-KR" altLang="en-US" sz="1400" dirty="0" err="1">
                <a:hlinkClick r:id="rId4"/>
              </a:rPr>
              <a:t>스타일쉐어</a:t>
            </a:r>
            <a:r>
              <a:rPr lang="en-US" altLang="ko-KR" sz="1400" dirty="0">
                <a:hlinkClick r:id="rId4"/>
              </a:rPr>
              <a:t>·29CM’ </a:t>
            </a:r>
            <a:r>
              <a:rPr lang="ko-KR" altLang="en-US" sz="1400" dirty="0">
                <a:hlinkClick r:id="rId4"/>
              </a:rPr>
              <a:t>품은 </a:t>
            </a:r>
            <a:r>
              <a:rPr lang="ko-KR" altLang="en-US" sz="1400" dirty="0" err="1">
                <a:hlinkClick r:id="rId4"/>
              </a:rPr>
              <a:t>무신사</a:t>
            </a:r>
            <a:r>
              <a:rPr lang="en-US" altLang="ko-KR" sz="1400" dirty="0">
                <a:hlinkClick r:id="rId4"/>
              </a:rPr>
              <a:t>, </a:t>
            </a:r>
            <a:r>
              <a:rPr lang="ko-KR" altLang="en-US" sz="1400" dirty="0">
                <a:hlinkClick r:id="rId4"/>
              </a:rPr>
              <a:t>무엇을 얻었나 </a:t>
            </a:r>
            <a:r>
              <a:rPr lang="en-US" altLang="ko-KR" sz="1400" dirty="0">
                <a:hlinkClick r:id="rId4"/>
              </a:rPr>
              <a:t>(apparelnews.co.kr)</a:t>
            </a:r>
            <a:endParaRPr lang="en-US" altLang="ko-KR" sz="14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잡코리아</a:t>
            </a:r>
            <a:r>
              <a:rPr lang="ko-KR" altLang="en-US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기업분석보고서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모바일쇼핑 트렌드 리포트 </a:t>
            </a: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2021[</a:t>
            </a:r>
            <a:r>
              <a:rPr lang="ko-KR" altLang="en-US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감성분석 툴</a:t>
            </a: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]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ko-KR" sz="14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hlinkClick r:id="rId5"/>
              </a:rPr>
              <a:t>https://github.com/monologg/KoELECTRA</a:t>
            </a:r>
            <a:endParaRPr lang="en-US" altLang="ko-KR" sz="14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ko-KR" sz="14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[</a:t>
            </a:r>
            <a:r>
              <a:rPr lang="ko-KR" altLang="en-US" sz="1400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형태소분석툴</a:t>
            </a:r>
            <a:r>
              <a:rPr lang="ko-KR" altLang="en-US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선정</a:t>
            </a: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]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https://bareun.ai/</a:t>
            </a:r>
            <a:endParaRPr lang="en-US" sz="14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39" name="TextBox 58"/>
          <p:cNvSpPr txBox="1"/>
          <p:nvPr/>
        </p:nvSpPr>
        <p:spPr>
          <a:xfrm>
            <a:off x="1064437" y="1845421"/>
            <a:ext cx="434576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참고 문헌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28803" y="9334500"/>
            <a:ext cx="12172950" cy="759227"/>
            <a:chOff x="771530" y="8236744"/>
            <a:chExt cx="12172950" cy="759227"/>
          </a:xfrm>
        </p:grpSpPr>
        <p:sp>
          <p:nvSpPr>
            <p:cNvPr id="5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12"/>
            <p:cNvSpPr/>
            <p:nvPr/>
          </p:nvSpPr>
          <p:spPr>
            <a:xfrm>
              <a:off x="779431" y="8431986"/>
              <a:ext cx="3987695" cy="563985"/>
            </a:xfrm>
            <a:custGeom>
              <a:avLst/>
              <a:gdLst/>
              <a:ahLst/>
              <a:cxnLst/>
              <a:rect l="l" t="t" r="r" b="b"/>
              <a:pathLst>
                <a:path w="4401652" h="670251">
                  <a:moveTo>
                    <a:pt x="0" y="0"/>
                  </a:moveTo>
                  <a:lnTo>
                    <a:pt x="4401652" y="0"/>
                  </a:lnTo>
                  <a:lnTo>
                    <a:pt x="4401652" y="670252"/>
                  </a:lnTo>
                  <a:lnTo>
                    <a:pt x="0" y="670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820667" y="97963"/>
            <a:ext cx="4442551" cy="1159337"/>
            <a:chOff x="8820667" y="-8049"/>
            <a:chExt cx="4442551" cy="1159337"/>
          </a:xfrm>
        </p:grpSpPr>
        <p:sp>
          <p:nvSpPr>
            <p:cNvPr id="9" name="Freeform 8"/>
            <p:cNvSpPr/>
            <p:nvPr/>
          </p:nvSpPr>
          <p:spPr>
            <a:xfrm>
              <a:off x="8820667" y="328290"/>
              <a:ext cx="681674" cy="486657"/>
            </a:xfrm>
            <a:custGeom>
              <a:avLst/>
              <a:gdLst/>
              <a:ahLst/>
              <a:cxnLst/>
              <a:rect l="l" t="t" r="r" b="b"/>
              <a:pathLst>
                <a:path w="928448" h="483599">
                  <a:moveTo>
                    <a:pt x="0" y="0"/>
                  </a:moveTo>
                  <a:lnTo>
                    <a:pt x="928449" y="0"/>
                  </a:lnTo>
                  <a:lnTo>
                    <a:pt x="928449" y="483599"/>
                  </a:lnTo>
                  <a:lnTo>
                    <a:pt x="0" y="483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084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9443730" y="-8049"/>
              <a:ext cx="3819488" cy="1159337"/>
            </a:xfrm>
            <a:custGeom>
              <a:avLst/>
              <a:gdLst/>
              <a:ahLst/>
              <a:cxnLst/>
              <a:rect l="l" t="t" r="r" b="b"/>
              <a:pathLst>
                <a:path w="4415685" h="1129092">
                  <a:moveTo>
                    <a:pt x="0" y="0"/>
                  </a:moveTo>
                  <a:lnTo>
                    <a:pt x="4415685" y="0"/>
                  </a:lnTo>
                  <a:lnTo>
                    <a:pt x="4415685" y="1129092"/>
                  </a:lnTo>
                  <a:lnTo>
                    <a:pt x="0" y="1129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w="28575"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63529" y="321694"/>
              <a:ext cx="927613" cy="50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Dokdo"/>
                </a:rPr>
                <a:t>X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60152" y="419100"/>
            <a:ext cx="12172950" cy="730024"/>
            <a:chOff x="760152" y="397972"/>
            <a:chExt cx="12172950" cy="730024"/>
          </a:xfrm>
        </p:grpSpPr>
        <p:sp>
          <p:nvSpPr>
            <p:cNvPr id="13" name="AutoShape 3"/>
            <p:cNvSpPr/>
            <p:nvPr/>
          </p:nvSpPr>
          <p:spPr>
            <a:xfrm>
              <a:off x="760152" y="1120852"/>
              <a:ext cx="12172950" cy="7144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838200" y="397972"/>
              <a:ext cx="3733800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37"/>
                </a:lnSpc>
              </a:pPr>
              <a:r>
                <a:rPr lang="en-US" sz="3000" dirty="0">
                  <a:solidFill>
                    <a:srgbClr val="000000"/>
                  </a:solidFill>
                  <a:latin typeface="Bebas Neue Bold"/>
                </a:rPr>
                <a:t>T-academy x eat the company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28803" y="9334500"/>
            <a:ext cx="12172950" cy="759227"/>
            <a:chOff x="771530" y="8236744"/>
            <a:chExt cx="12172950" cy="759227"/>
          </a:xfrm>
        </p:grpSpPr>
        <p:sp>
          <p:nvSpPr>
            <p:cNvPr id="3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12"/>
            <p:cNvSpPr/>
            <p:nvPr/>
          </p:nvSpPr>
          <p:spPr>
            <a:xfrm>
              <a:off x="779431" y="8431986"/>
              <a:ext cx="3987695" cy="563985"/>
            </a:xfrm>
            <a:custGeom>
              <a:avLst/>
              <a:gdLst/>
              <a:ahLst/>
              <a:cxnLst/>
              <a:rect l="l" t="t" r="r" b="b"/>
              <a:pathLst>
                <a:path w="4401652" h="670251">
                  <a:moveTo>
                    <a:pt x="0" y="0"/>
                  </a:moveTo>
                  <a:lnTo>
                    <a:pt x="4401652" y="0"/>
                  </a:lnTo>
                  <a:lnTo>
                    <a:pt x="4401652" y="670252"/>
                  </a:lnTo>
                  <a:lnTo>
                    <a:pt x="0" y="670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820667" y="97963"/>
            <a:ext cx="4442551" cy="1159337"/>
            <a:chOff x="8820667" y="-8049"/>
            <a:chExt cx="4442551" cy="1159337"/>
          </a:xfrm>
        </p:grpSpPr>
        <p:sp>
          <p:nvSpPr>
            <p:cNvPr id="6" name="Freeform 8"/>
            <p:cNvSpPr/>
            <p:nvPr/>
          </p:nvSpPr>
          <p:spPr>
            <a:xfrm>
              <a:off x="8820667" y="328290"/>
              <a:ext cx="681674" cy="486657"/>
            </a:xfrm>
            <a:custGeom>
              <a:avLst/>
              <a:gdLst/>
              <a:ahLst/>
              <a:cxnLst/>
              <a:rect l="l" t="t" r="r" b="b"/>
              <a:pathLst>
                <a:path w="928448" h="483599">
                  <a:moveTo>
                    <a:pt x="0" y="0"/>
                  </a:moveTo>
                  <a:lnTo>
                    <a:pt x="928449" y="0"/>
                  </a:lnTo>
                  <a:lnTo>
                    <a:pt x="928449" y="483599"/>
                  </a:lnTo>
                  <a:lnTo>
                    <a:pt x="0" y="483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84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9"/>
            <p:cNvSpPr/>
            <p:nvPr/>
          </p:nvSpPr>
          <p:spPr>
            <a:xfrm>
              <a:off x="9443730" y="-8049"/>
              <a:ext cx="3819488" cy="1159337"/>
            </a:xfrm>
            <a:custGeom>
              <a:avLst/>
              <a:gdLst/>
              <a:ahLst/>
              <a:cxnLst/>
              <a:rect l="l" t="t" r="r" b="b"/>
              <a:pathLst>
                <a:path w="4415685" h="1129092">
                  <a:moveTo>
                    <a:pt x="0" y="0"/>
                  </a:moveTo>
                  <a:lnTo>
                    <a:pt x="4415685" y="0"/>
                  </a:lnTo>
                  <a:lnTo>
                    <a:pt x="4415685" y="1129092"/>
                  </a:lnTo>
                  <a:lnTo>
                    <a:pt x="0" y="1129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28575"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10"/>
            <p:cNvSpPr txBox="1"/>
            <p:nvPr/>
          </p:nvSpPr>
          <p:spPr>
            <a:xfrm>
              <a:off x="9163529" y="321694"/>
              <a:ext cx="927613" cy="50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Dokdo"/>
                </a:rPr>
                <a:t>X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60152" y="419100"/>
            <a:ext cx="12172950" cy="730024"/>
            <a:chOff x="760152" y="397972"/>
            <a:chExt cx="12172950" cy="730024"/>
          </a:xfrm>
        </p:grpSpPr>
        <p:sp>
          <p:nvSpPr>
            <p:cNvPr id="10" name="AutoShape 3"/>
            <p:cNvSpPr/>
            <p:nvPr/>
          </p:nvSpPr>
          <p:spPr>
            <a:xfrm>
              <a:off x="760152" y="1120852"/>
              <a:ext cx="12172950" cy="7144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6"/>
            <p:cNvSpPr txBox="1"/>
            <p:nvPr/>
          </p:nvSpPr>
          <p:spPr>
            <a:xfrm>
              <a:off x="838200" y="397972"/>
              <a:ext cx="3733800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37"/>
                </a:lnSpc>
              </a:pPr>
              <a:r>
                <a:rPr lang="en-US" sz="3000" dirty="0">
                  <a:solidFill>
                    <a:srgbClr val="000000"/>
                  </a:solidFill>
                  <a:latin typeface="Bebas Neue Bold"/>
                </a:rPr>
                <a:t>T-academy x eat the company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885366" y="4137719"/>
            <a:ext cx="11323643" cy="2354282"/>
            <a:chOff x="1307402" y="2758479"/>
            <a:chExt cx="7549095" cy="1569521"/>
          </a:xfrm>
        </p:grpSpPr>
        <p:sp>
          <p:nvSpPr>
            <p:cNvPr id="13" name="Freeform 42"/>
            <p:cNvSpPr/>
            <p:nvPr/>
          </p:nvSpPr>
          <p:spPr>
            <a:xfrm>
              <a:off x="1307402" y="3203715"/>
              <a:ext cx="1290611" cy="672239"/>
            </a:xfrm>
            <a:custGeom>
              <a:avLst/>
              <a:gdLst/>
              <a:ahLst/>
              <a:cxnLst/>
              <a:rect l="l" t="t" r="r" b="b"/>
              <a:pathLst>
                <a:path w="2581222" h="1344477">
                  <a:moveTo>
                    <a:pt x="0" y="0"/>
                  </a:moveTo>
                  <a:lnTo>
                    <a:pt x="2581222" y="0"/>
                  </a:lnTo>
                  <a:lnTo>
                    <a:pt x="2581222" y="1344477"/>
                  </a:lnTo>
                  <a:lnTo>
                    <a:pt x="0" y="1344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2084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43"/>
            <p:cNvSpPr/>
            <p:nvPr/>
          </p:nvSpPr>
          <p:spPr>
            <a:xfrm>
              <a:off x="2718372" y="2758479"/>
              <a:ext cx="6138125" cy="1569521"/>
            </a:xfrm>
            <a:custGeom>
              <a:avLst/>
              <a:gdLst/>
              <a:ahLst/>
              <a:cxnLst/>
              <a:rect l="l" t="t" r="r" b="b"/>
              <a:pathLst>
                <a:path w="12276250" h="3139041">
                  <a:moveTo>
                    <a:pt x="0" y="0"/>
                  </a:moveTo>
                  <a:lnTo>
                    <a:pt x="12276250" y="0"/>
                  </a:lnTo>
                  <a:lnTo>
                    <a:pt x="12276250" y="3139041"/>
                  </a:lnTo>
                  <a:lnTo>
                    <a:pt x="0" y="313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4"/>
            <p:cNvSpPr txBox="1"/>
            <p:nvPr/>
          </p:nvSpPr>
          <p:spPr>
            <a:xfrm>
              <a:off x="2161643" y="3238471"/>
              <a:ext cx="1444625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7"/>
                </a:lnSpc>
                <a:spcBef>
                  <a:spcPct val="0"/>
                </a:spcBef>
              </a:pPr>
              <a:r>
                <a:rPr lang="en-US" sz="5004" dirty="0">
                  <a:solidFill>
                    <a:srgbClr val="000000">
                      <a:alpha val="19608"/>
                    </a:srgbClr>
                  </a:solidFill>
                  <a:latin typeface="Dokdo"/>
                </a:rPr>
                <a:t>X</a:t>
              </a:r>
            </a:p>
          </p:txBody>
        </p:sp>
      </p:grpSp>
      <p:sp>
        <p:nvSpPr>
          <p:cNvPr id="16" name="TextBox 6"/>
          <p:cNvSpPr txBox="1"/>
          <p:nvPr/>
        </p:nvSpPr>
        <p:spPr>
          <a:xfrm>
            <a:off x="2181160" y="2795538"/>
            <a:ext cx="9268236" cy="5108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37"/>
              </a:lnSpc>
            </a:pPr>
            <a:r>
              <a:rPr lang="ko-KR" altLang="en-US" sz="14025" dirty="0" smtClean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감사합니다</a:t>
            </a:r>
            <a:endParaRPr lang="en-US" altLang="ko-KR" sz="14025" dirty="0" smtClean="0">
              <a:solidFill>
                <a:srgbClr val="000000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>
              <a:lnSpc>
                <a:spcPts val="19637"/>
              </a:lnSpc>
            </a:pPr>
            <a:r>
              <a:rPr lang="en-US" altLang="ko-KR" sz="14000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QnA</a:t>
            </a:r>
            <a:endParaRPr lang="en-US" sz="14025" dirty="0">
              <a:solidFill>
                <a:srgbClr val="000000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75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953287" y="4414496"/>
            <a:ext cx="11991188" cy="7159"/>
          </a:xfrm>
          <a:prstGeom prst="rect">
            <a:avLst/>
          </a:prstGeom>
          <a:solidFill>
            <a:srgbClr val="201F1F"/>
          </a:solidFill>
          <a:ln w="28575"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887501" y="4352479"/>
            <a:ext cx="131573" cy="13157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01F1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22032" y="4349091"/>
            <a:ext cx="131573" cy="13157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01F1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572369" y="4349091"/>
            <a:ext cx="131573" cy="13157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01F1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39892" y="4349091"/>
            <a:ext cx="131573" cy="13157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01F1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21679" y="5050265"/>
            <a:ext cx="2417900" cy="1953215"/>
            <a:chOff x="0" y="-57149"/>
            <a:chExt cx="4298490" cy="347238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49"/>
              <a:ext cx="4298490" cy="577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9"/>
                </a:lnSpc>
              </a:pPr>
              <a:r>
                <a:rPr lang="en-US" sz="1992" dirty="0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Step 1. </a:t>
              </a:r>
              <a:r>
                <a:rPr lang="en-US" sz="1900" dirty="0" err="1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데이터</a:t>
              </a:r>
              <a:r>
                <a:rPr lang="en-US" sz="1900" dirty="0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sz="1900" dirty="0" err="1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크롤링</a:t>
              </a:r>
              <a:endParaRPr lang="en-US" sz="19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21416"/>
              <a:ext cx="4298490" cy="2393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Selenium</a:t>
              </a:r>
            </a:p>
            <a:p>
              <a:pPr>
                <a:lnSpc>
                  <a:spcPts val="2092"/>
                </a:lnSpc>
              </a:pPr>
              <a:endParaRPr lang="en-US" sz="1494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Beautiful Soup</a:t>
              </a:r>
            </a:p>
            <a:p>
              <a:pPr>
                <a:lnSpc>
                  <a:spcPts val="2092"/>
                </a:lnSpc>
              </a:pPr>
              <a:endParaRPr lang="en-US" sz="1494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Open API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23361" y="5050265"/>
            <a:ext cx="2500555" cy="1953215"/>
            <a:chOff x="0" y="-57149"/>
            <a:chExt cx="4445431" cy="347238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49"/>
              <a:ext cx="4445431" cy="638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9"/>
                </a:lnSpc>
              </a:pPr>
              <a:r>
                <a:rPr lang="en-US" sz="1992" dirty="0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Step 2. </a:t>
              </a:r>
              <a:r>
                <a:rPr lang="en-US" sz="1992" dirty="0" err="1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데이터</a:t>
              </a:r>
              <a:r>
                <a:rPr lang="en-US" sz="1992" dirty="0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sz="1992" dirty="0" err="1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전처리</a:t>
              </a:r>
              <a:endParaRPr lang="en-US" sz="1992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21416"/>
              <a:ext cx="4445431" cy="2393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NLP</a:t>
              </a:r>
            </a:p>
            <a:p>
              <a:pPr>
                <a:lnSpc>
                  <a:spcPts val="2092"/>
                </a:lnSpc>
              </a:pPr>
              <a:endParaRPr lang="en-US" sz="1494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Stopword</a:t>
              </a:r>
            </a:p>
            <a:p>
              <a:pPr>
                <a:lnSpc>
                  <a:spcPts val="2092"/>
                </a:lnSpc>
              </a:pPr>
              <a:endParaRPr lang="en-US" sz="1494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Tokenization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446349" y="5050265"/>
            <a:ext cx="2118502" cy="875997"/>
            <a:chOff x="0" y="-57149"/>
            <a:chExt cx="3766226" cy="1557328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49"/>
              <a:ext cx="3766226" cy="638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9"/>
                </a:lnSpc>
              </a:pPr>
              <a:r>
                <a:rPr lang="en-US" sz="1992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Step 4. 인사이트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21416"/>
              <a:ext cx="3766226" cy="478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Report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619062" y="5050266"/>
            <a:ext cx="2325413" cy="1683911"/>
            <a:chOff x="0" y="-57149"/>
            <a:chExt cx="4134066" cy="299361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57149"/>
              <a:ext cx="4134066" cy="638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9"/>
                </a:lnSpc>
              </a:pPr>
              <a:r>
                <a:rPr lang="en-US" sz="1992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Step 5. 신제품 기획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021416"/>
              <a:ext cx="4134066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New Product Planning</a:t>
              </a:r>
            </a:p>
            <a:p>
              <a:pPr>
                <a:lnSpc>
                  <a:spcPts val="2092"/>
                </a:lnSpc>
              </a:pPr>
              <a:endParaRPr lang="en-US" sz="1494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Marketing of new products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239060" y="4349091"/>
            <a:ext cx="131573" cy="13157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01F1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020643" y="5050265"/>
            <a:ext cx="2262186" cy="1953215"/>
            <a:chOff x="0" y="-57149"/>
            <a:chExt cx="4021664" cy="3472381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49"/>
              <a:ext cx="4021664" cy="638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9"/>
                </a:lnSpc>
              </a:pPr>
              <a:r>
                <a:rPr lang="en-US" sz="1992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Step 3. 데이터 분석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021416"/>
              <a:ext cx="4021664" cy="2393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Frequency Analysis</a:t>
              </a:r>
            </a:p>
            <a:p>
              <a:pPr>
                <a:lnSpc>
                  <a:spcPts val="2092"/>
                </a:lnSpc>
              </a:pPr>
              <a:endParaRPr lang="en-US" sz="1494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Sentiment Analysis</a:t>
              </a:r>
            </a:p>
            <a:p>
              <a:pPr>
                <a:lnSpc>
                  <a:spcPts val="2092"/>
                </a:lnSpc>
              </a:pPr>
              <a:endParaRPr lang="en-US" sz="1494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Association Analysis</a:t>
              </a: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115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6" name="그룹 115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117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8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9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158" name="TextBox 58"/>
          <p:cNvSpPr txBox="1"/>
          <p:nvPr/>
        </p:nvSpPr>
        <p:spPr>
          <a:xfrm>
            <a:off x="1064437" y="1976363"/>
            <a:ext cx="598601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2"/>
              </a:lnSpc>
            </a:pPr>
            <a:r>
              <a:rPr lang="en-US" altLang="ko-KR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프로젝트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구조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873665" y="419100"/>
            <a:ext cx="12172950" cy="674281"/>
            <a:chOff x="873665" y="2247900"/>
            <a:chExt cx="12172950" cy="674281"/>
          </a:xfrm>
        </p:grpSpPr>
        <p:sp>
          <p:nvSpPr>
            <p:cNvPr id="74" name="AutoShape 3"/>
            <p:cNvSpPr/>
            <p:nvPr/>
          </p:nvSpPr>
          <p:spPr>
            <a:xfrm>
              <a:off x="873665" y="2915036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1143000" y="2247900"/>
              <a:ext cx="2254379" cy="490574"/>
              <a:chOff x="4396018" y="294903"/>
              <a:chExt cx="1502919" cy="327049"/>
            </a:xfrm>
          </p:grpSpPr>
          <p:sp>
            <p:nvSpPr>
              <p:cNvPr id="100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1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76" name="Group 33"/>
            <p:cNvGrpSpPr/>
            <p:nvPr/>
          </p:nvGrpSpPr>
          <p:grpSpPr>
            <a:xfrm>
              <a:off x="9100361" y="2324246"/>
              <a:ext cx="1532502" cy="335273"/>
              <a:chOff x="0" y="-64754"/>
              <a:chExt cx="2761338" cy="485050"/>
            </a:xfrm>
          </p:grpSpPr>
          <p:grpSp>
            <p:nvGrpSpPr>
              <p:cNvPr id="96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98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9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7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77" name="Group 38"/>
            <p:cNvGrpSpPr/>
            <p:nvPr/>
          </p:nvGrpSpPr>
          <p:grpSpPr>
            <a:xfrm>
              <a:off x="10882955" y="2324246"/>
              <a:ext cx="1515279" cy="335273"/>
              <a:chOff x="0" y="-64754"/>
              <a:chExt cx="2730305" cy="485050"/>
            </a:xfrm>
          </p:grpSpPr>
          <p:grpSp>
            <p:nvGrpSpPr>
              <p:cNvPr id="92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94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5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3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78" name="AutoShape 56"/>
            <p:cNvSpPr/>
            <p:nvPr/>
          </p:nvSpPr>
          <p:spPr>
            <a:xfrm>
              <a:off x="8853563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" name="AutoShape 57"/>
            <p:cNvSpPr/>
            <p:nvPr/>
          </p:nvSpPr>
          <p:spPr>
            <a:xfrm>
              <a:off x="10636159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0" name="AutoShape 3"/>
            <p:cNvSpPr/>
            <p:nvPr/>
          </p:nvSpPr>
          <p:spPr>
            <a:xfrm>
              <a:off x="873665" y="2915036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1" name="Group 28"/>
            <p:cNvGrpSpPr/>
            <p:nvPr/>
          </p:nvGrpSpPr>
          <p:grpSpPr>
            <a:xfrm>
              <a:off x="7305526" y="2326364"/>
              <a:ext cx="1533674" cy="333652"/>
              <a:chOff x="-4608730" y="-75091"/>
              <a:chExt cx="2763450" cy="482705"/>
            </a:xfrm>
          </p:grpSpPr>
          <p:sp>
            <p:nvSpPr>
              <p:cNvPr id="90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1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2" name="Group 43"/>
            <p:cNvGrpSpPr/>
            <p:nvPr/>
          </p:nvGrpSpPr>
          <p:grpSpPr>
            <a:xfrm>
              <a:off x="3675935" y="2326362"/>
              <a:ext cx="1508001" cy="333653"/>
              <a:chOff x="-4568336" y="-61692"/>
              <a:chExt cx="2717189" cy="482707"/>
            </a:xfrm>
          </p:grpSpPr>
          <p:sp>
            <p:nvSpPr>
              <p:cNvPr id="88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9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83" name="AutoShape 53"/>
            <p:cNvSpPr/>
            <p:nvPr/>
          </p:nvSpPr>
          <p:spPr>
            <a:xfrm>
              <a:off x="5221062" y="2478338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4" name="AutoShape 54"/>
            <p:cNvSpPr/>
            <p:nvPr/>
          </p:nvSpPr>
          <p:spPr>
            <a:xfrm>
              <a:off x="3401370" y="2512913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5" name="AutoShape 55"/>
            <p:cNvSpPr/>
            <p:nvPr/>
          </p:nvSpPr>
          <p:spPr>
            <a:xfrm>
              <a:off x="7026651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6" name="Freeform 50"/>
            <p:cNvSpPr/>
            <p:nvPr/>
          </p:nvSpPr>
          <p:spPr>
            <a:xfrm>
              <a:off x="5461848" y="2326521"/>
              <a:ext cx="1551312" cy="333651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7" name="TextBox 52"/>
            <p:cNvSpPr txBox="1"/>
            <p:nvPr/>
          </p:nvSpPr>
          <p:spPr>
            <a:xfrm>
              <a:off x="5609666" y="2433872"/>
              <a:ext cx="1268996" cy="157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2315230" y="3472444"/>
            <a:ext cx="9634020" cy="3977546"/>
          </a:xfrm>
          <a:custGeom>
            <a:avLst/>
            <a:gdLst/>
            <a:ahLst/>
            <a:cxnLst/>
            <a:rect l="l" t="t" r="r" b="b"/>
            <a:pathLst>
              <a:path w="12845360" h="5303395">
                <a:moveTo>
                  <a:pt x="0" y="0"/>
                </a:moveTo>
                <a:lnTo>
                  <a:pt x="12845359" y="0"/>
                </a:lnTo>
                <a:lnTo>
                  <a:pt x="12845359" y="5303394"/>
                </a:lnTo>
                <a:lnTo>
                  <a:pt x="0" y="530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8" name="그룹 87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89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91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3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132" name="TextBox 58"/>
          <p:cNvSpPr txBox="1"/>
          <p:nvPr/>
        </p:nvSpPr>
        <p:spPr>
          <a:xfrm>
            <a:off x="1064437" y="1976363"/>
            <a:ext cx="598601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2"/>
              </a:lnSpc>
            </a:pPr>
            <a:r>
              <a:rPr lang="en-US" altLang="ko-KR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개발환경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873665" y="419100"/>
            <a:ext cx="12172950" cy="674281"/>
            <a:chOff x="873665" y="2247900"/>
            <a:chExt cx="12172950" cy="674281"/>
          </a:xfrm>
        </p:grpSpPr>
        <p:sp>
          <p:nvSpPr>
            <p:cNvPr id="49" name="AutoShape 3"/>
            <p:cNvSpPr/>
            <p:nvPr/>
          </p:nvSpPr>
          <p:spPr>
            <a:xfrm>
              <a:off x="873665" y="2915036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1143000" y="2247900"/>
              <a:ext cx="2254379" cy="490574"/>
              <a:chOff x="4396018" y="294903"/>
              <a:chExt cx="1502919" cy="327049"/>
            </a:xfrm>
          </p:grpSpPr>
          <p:sp>
            <p:nvSpPr>
              <p:cNvPr id="75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1" name="Group 33"/>
            <p:cNvGrpSpPr/>
            <p:nvPr/>
          </p:nvGrpSpPr>
          <p:grpSpPr>
            <a:xfrm>
              <a:off x="9100361" y="2324246"/>
              <a:ext cx="1532502" cy="335273"/>
              <a:chOff x="0" y="-64754"/>
              <a:chExt cx="2761338" cy="485050"/>
            </a:xfrm>
          </p:grpSpPr>
          <p:grpSp>
            <p:nvGrpSpPr>
              <p:cNvPr id="71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73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4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72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2" name="Group 38"/>
            <p:cNvGrpSpPr/>
            <p:nvPr/>
          </p:nvGrpSpPr>
          <p:grpSpPr>
            <a:xfrm>
              <a:off x="10882955" y="2324246"/>
              <a:ext cx="1515279" cy="335273"/>
              <a:chOff x="0" y="-64754"/>
              <a:chExt cx="2730305" cy="485050"/>
            </a:xfrm>
          </p:grpSpPr>
          <p:grpSp>
            <p:nvGrpSpPr>
              <p:cNvPr id="67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69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0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68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53" name="AutoShape 56"/>
            <p:cNvSpPr/>
            <p:nvPr/>
          </p:nvSpPr>
          <p:spPr>
            <a:xfrm>
              <a:off x="8853563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AutoShape 57"/>
            <p:cNvSpPr/>
            <p:nvPr/>
          </p:nvSpPr>
          <p:spPr>
            <a:xfrm>
              <a:off x="10636159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AutoShape 3"/>
            <p:cNvSpPr/>
            <p:nvPr/>
          </p:nvSpPr>
          <p:spPr>
            <a:xfrm>
              <a:off x="873665" y="2915036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6" name="Group 28"/>
            <p:cNvGrpSpPr/>
            <p:nvPr/>
          </p:nvGrpSpPr>
          <p:grpSpPr>
            <a:xfrm>
              <a:off x="7305526" y="2326364"/>
              <a:ext cx="1533674" cy="333652"/>
              <a:chOff x="-4608730" y="-75091"/>
              <a:chExt cx="2763450" cy="482705"/>
            </a:xfrm>
          </p:grpSpPr>
          <p:sp>
            <p:nvSpPr>
              <p:cNvPr id="65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7" name="Group 43"/>
            <p:cNvGrpSpPr/>
            <p:nvPr/>
          </p:nvGrpSpPr>
          <p:grpSpPr>
            <a:xfrm>
              <a:off x="3675935" y="2326362"/>
              <a:ext cx="1508001" cy="333653"/>
              <a:chOff x="-4568336" y="-61692"/>
              <a:chExt cx="2717189" cy="482707"/>
            </a:xfrm>
          </p:grpSpPr>
          <p:sp>
            <p:nvSpPr>
              <p:cNvPr id="63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58" name="AutoShape 53"/>
            <p:cNvSpPr/>
            <p:nvPr/>
          </p:nvSpPr>
          <p:spPr>
            <a:xfrm>
              <a:off x="5221062" y="2478338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AutoShape 54"/>
            <p:cNvSpPr/>
            <p:nvPr/>
          </p:nvSpPr>
          <p:spPr>
            <a:xfrm>
              <a:off x="3401370" y="2512913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" name="AutoShape 55"/>
            <p:cNvSpPr/>
            <p:nvPr/>
          </p:nvSpPr>
          <p:spPr>
            <a:xfrm>
              <a:off x="7026651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Freeform 50"/>
            <p:cNvSpPr/>
            <p:nvPr/>
          </p:nvSpPr>
          <p:spPr>
            <a:xfrm>
              <a:off x="5461848" y="2326521"/>
              <a:ext cx="1551312" cy="333651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" name="TextBox 52"/>
            <p:cNvSpPr txBox="1"/>
            <p:nvPr/>
          </p:nvSpPr>
          <p:spPr>
            <a:xfrm>
              <a:off x="5609666" y="2433872"/>
              <a:ext cx="1268996" cy="157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45178" y="4730282"/>
            <a:ext cx="759818" cy="75981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4285" b="-1428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AutoShape 6"/>
          <p:cNvSpPr/>
          <p:nvPr/>
        </p:nvSpPr>
        <p:spPr>
          <a:xfrm>
            <a:off x="745157" y="5674780"/>
            <a:ext cx="122256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45178" y="6000461"/>
            <a:ext cx="759818" cy="759815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AutoShape 9"/>
          <p:cNvSpPr/>
          <p:nvPr/>
        </p:nvSpPr>
        <p:spPr>
          <a:xfrm>
            <a:off x="745157" y="6886268"/>
            <a:ext cx="122256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45178" y="7128381"/>
            <a:ext cx="759818" cy="759815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1111" b="-6111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AutoShape 12"/>
          <p:cNvSpPr/>
          <p:nvPr/>
        </p:nvSpPr>
        <p:spPr>
          <a:xfrm>
            <a:off x="745157" y="8097755"/>
            <a:ext cx="1222568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745157" y="4463292"/>
            <a:ext cx="122256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0" name="TextBox 50"/>
          <p:cNvSpPr txBox="1"/>
          <p:nvPr/>
        </p:nvSpPr>
        <p:spPr>
          <a:xfrm>
            <a:off x="4000685" y="4953644"/>
            <a:ext cx="714939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4"/>
              </a:lnSpc>
            </a:pPr>
            <a:r>
              <a:rPr lang="en-US" sz="1649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홍성욱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978806" y="6181912"/>
            <a:ext cx="714939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4"/>
              </a:lnSpc>
            </a:pPr>
            <a:r>
              <a:rPr lang="en-US" sz="1649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권영재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4000685" y="7494000"/>
            <a:ext cx="714939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4"/>
              </a:lnSpc>
            </a:pPr>
            <a:r>
              <a:rPr lang="en-US" sz="1649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신익환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978805" y="3718199"/>
            <a:ext cx="1473638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9"/>
              </a:lnSpc>
            </a:pPr>
            <a:r>
              <a:rPr lang="en-US" sz="1799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훈련생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007037" y="3718199"/>
            <a:ext cx="1473638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9"/>
              </a:lnSpc>
            </a:pPr>
            <a:r>
              <a:rPr lang="en-US" sz="1799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담당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99231" y="4903399"/>
            <a:ext cx="147363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5"/>
              </a:lnSpc>
            </a:pPr>
            <a:r>
              <a:rPr lang="en-US" sz="1575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수집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047315" y="3718199"/>
            <a:ext cx="1473638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9"/>
              </a:lnSpc>
            </a:pPr>
            <a:r>
              <a:rPr lang="en-US" sz="1799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역할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6076687" y="4929013"/>
            <a:ext cx="462635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9"/>
              </a:lnSpc>
            </a:pPr>
            <a:r>
              <a:rPr lang="en-US" sz="1649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팀장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6076687" y="6167148"/>
            <a:ext cx="462635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9"/>
              </a:lnSpc>
            </a:pPr>
            <a:r>
              <a:rPr lang="en-US" sz="1649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팀원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6076111" y="7500307"/>
            <a:ext cx="462635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9"/>
              </a:lnSpc>
            </a:pPr>
            <a:r>
              <a:rPr lang="en-US" sz="1649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팀원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899231" y="7479713"/>
            <a:ext cx="147363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5"/>
              </a:lnSpc>
            </a:pPr>
            <a:r>
              <a:rPr lang="en-US" sz="1575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수집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899231" y="6179531"/>
            <a:ext cx="147363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5"/>
              </a:lnSpc>
            </a:pPr>
            <a:r>
              <a:rPr lang="en-US" sz="1575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수집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883807" y="4903399"/>
            <a:ext cx="147363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5"/>
              </a:lnSpc>
            </a:pPr>
            <a:r>
              <a:rPr lang="en-US" sz="1575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연관분석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883807" y="6179531"/>
            <a:ext cx="147363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5"/>
              </a:lnSpc>
            </a:pPr>
            <a:r>
              <a:rPr lang="en-US" sz="1575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감성분석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1607709" y="4903399"/>
            <a:ext cx="1151165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5"/>
              </a:lnSpc>
            </a:pPr>
            <a:r>
              <a:rPr lang="en-US" sz="1575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시각화 &amp; ppt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1607709" y="6179531"/>
            <a:ext cx="753343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5"/>
              </a:lnSpc>
            </a:pPr>
            <a:r>
              <a:rPr lang="en-US" sz="1575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시각화</a:t>
            </a:r>
            <a:endParaRPr lang="en-US" sz="1575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9883807" y="7450301"/>
            <a:ext cx="147363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5"/>
              </a:lnSpc>
            </a:pPr>
            <a:r>
              <a:rPr lang="en-US" sz="1575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빈도분석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1607710" y="7450301"/>
            <a:ext cx="164117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5"/>
              </a:lnSpc>
            </a:pPr>
            <a:r>
              <a:rPr lang="en-US" sz="1575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전처리</a:t>
            </a:r>
          </a:p>
        </p:txBody>
      </p:sp>
      <p:grpSp>
        <p:nvGrpSpPr>
          <p:cNvPr id="233" name="그룹 232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234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35" name="그룹 234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236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7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8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277" name="TextBox 58"/>
          <p:cNvSpPr txBox="1"/>
          <p:nvPr/>
        </p:nvSpPr>
        <p:spPr>
          <a:xfrm>
            <a:off x="1064437" y="1797903"/>
            <a:ext cx="781191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프로젝트팀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구성 및 역할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877054" y="430619"/>
            <a:ext cx="12172950" cy="674281"/>
            <a:chOff x="873665" y="3482071"/>
            <a:chExt cx="12172950" cy="674281"/>
          </a:xfrm>
        </p:grpSpPr>
        <p:grpSp>
          <p:nvGrpSpPr>
            <p:cNvPr id="101" name="그룹 100"/>
            <p:cNvGrpSpPr/>
            <p:nvPr/>
          </p:nvGrpSpPr>
          <p:grpSpPr>
            <a:xfrm>
              <a:off x="2968413" y="3482071"/>
              <a:ext cx="2257766" cy="490574"/>
              <a:chOff x="4393760" y="294903"/>
              <a:chExt cx="1505178" cy="327049"/>
            </a:xfrm>
          </p:grpSpPr>
          <p:sp>
            <p:nvSpPr>
              <p:cNvPr id="127" name="Freeform 25"/>
              <p:cNvSpPr/>
              <p:nvPr/>
            </p:nvSpPr>
            <p:spPr>
              <a:xfrm>
                <a:off x="4396019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8" name="TextBox 27"/>
              <p:cNvSpPr txBox="1"/>
              <p:nvPr/>
            </p:nvSpPr>
            <p:spPr>
              <a:xfrm>
                <a:off x="4393760" y="335722"/>
                <a:ext cx="1493190" cy="18342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6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16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16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2" name="Group 33"/>
            <p:cNvGrpSpPr/>
            <p:nvPr/>
          </p:nvGrpSpPr>
          <p:grpSpPr>
            <a:xfrm>
              <a:off x="9100361" y="3558417"/>
              <a:ext cx="1532502" cy="335273"/>
              <a:chOff x="0" y="-64754"/>
              <a:chExt cx="2761338" cy="485050"/>
            </a:xfrm>
          </p:grpSpPr>
          <p:grpSp>
            <p:nvGrpSpPr>
              <p:cNvPr id="123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25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6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4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3" name="Group 38"/>
            <p:cNvGrpSpPr/>
            <p:nvPr/>
          </p:nvGrpSpPr>
          <p:grpSpPr>
            <a:xfrm>
              <a:off x="10882955" y="3558417"/>
              <a:ext cx="1515279" cy="335273"/>
              <a:chOff x="0" y="-64754"/>
              <a:chExt cx="2730305" cy="485050"/>
            </a:xfrm>
          </p:grpSpPr>
          <p:grpSp>
            <p:nvGrpSpPr>
              <p:cNvPr id="119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21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2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0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04" name="AutoShape 56"/>
            <p:cNvSpPr/>
            <p:nvPr/>
          </p:nvSpPr>
          <p:spPr>
            <a:xfrm>
              <a:off x="8853563" y="3712509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5" name="AutoShape 57"/>
            <p:cNvSpPr/>
            <p:nvPr/>
          </p:nvSpPr>
          <p:spPr>
            <a:xfrm>
              <a:off x="10636159" y="3712509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6" name="AutoShape 3"/>
            <p:cNvSpPr/>
            <p:nvPr/>
          </p:nvSpPr>
          <p:spPr>
            <a:xfrm>
              <a:off x="873665" y="4149207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7" name="Group 28"/>
            <p:cNvGrpSpPr/>
            <p:nvPr/>
          </p:nvGrpSpPr>
          <p:grpSpPr>
            <a:xfrm>
              <a:off x="7305526" y="3560535"/>
              <a:ext cx="1533674" cy="333652"/>
              <a:chOff x="-4608730" y="-75091"/>
              <a:chExt cx="2763450" cy="482705"/>
            </a:xfrm>
          </p:grpSpPr>
          <p:sp>
            <p:nvSpPr>
              <p:cNvPr id="116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7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8" name="Group 43"/>
            <p:cNvGrpSpPr/>
            <p:nvPr/>
          </p:nvGrpSpPr>
          <p:grpSpPr>
            <a:xfrm>
              <a:off x="1219200" y="3560533"/>
              <a:ext cx="1508001" cy="333653"/>
              <a:chOff x="-4568336" y="-61692"/>
              <a:chExt cx="2717189" cy="482707"/>
            </a:xfrm>
          </p:grpSpPr>
          <p:sp>
            <p:nvSpPr>
              <p:cNvPr id="114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5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09" name="AutoShape 53"/>
            <p:cNvSpPr/>
            <p:nvPr/>
          </p:nvSpPr>
          <p:spPr>
            <a:xfrm>
              <a:off x="5221062" y="3712509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0" name="AutoShape 54"/>
            <p:cNvSpPr/>
            <p:nvPr/>
          </p:nvSpPr>
          <p:spPr>
            <a:xfrm>
              <a:off x="2728297" y="3747084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1" name="AutoShape 55"/>
            <p:cNvSpPr/>
            <p:nvPr/>
          </p:nvSpPr>
          <p:spPr>
            <a:xfrm>
              <a:off x="7026651" y="3712509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2" name="Freeform 50"/>
            <p:cNvSpPr/>
            <p:nvPr/>
          </p:nvSpPr>
          <p:spPr>
            <a:xfrm>
              <a:off x="5461848" y="3560692"/>
              <a:ext cx="1551312" cy="333651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3" name="TextBox 52"/>
            <p:cNvSpPr txBox="1"/>
            <p:nvPr/>
          </p:nvSpPr>
          <p:spPr>
            <a:xfrm>
              <a:off x="5609666" y="3668043"/>
              <a:ext cx="1268996" cy="157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6777579" y="3735343"/>
            <a:ext cx="816663" cy="9292"/>
          </a:xfrm>
          <a:prstGeom prst="rect">
            <a:avLst/>
          </a:prstGeom>
          <a:solidFill>
            <a:srgbClr val="191919">
              <a:alpha val="8627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rot="16200000">
            <a:off x="5251692" y="3739696"/>
            <a:ext cx="816663" cy="23539"/>
          </a:xfrm>
          <a:prstGeom prst="rect">
            <a:avLst/>
          </a:prstGeom>
          <a:solidFill>
            <a:srgbClr val="191919">
              <a:alpha val="8627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rot="16200000">
            <a:off x="3720970" y="3739767"/>
            <a:ext cx="816663" cy="23396"/>
          </a:xfrm>
          <a:prstGeom prst="rect">
            <a:avLst/>
          </a:prstGeom>
          <a:solidFill>
            <a:srgbClr val="191919">
              <a:alpha val="8627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025899" y="3589588"/>
            <a:ext cx="721261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8"/>
              </a:lnSpc>
              <a:spcBef>
                <a:spcPct val="0"/>
              </a:spcBef>
            </a:pPr>
            <a:r>
              <a:rPr lang="en-US" sz="1649" spc="64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Tasks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91315" y="3589588"/>
            <a:ext cx="1415158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9"/>
              </a:lnSpc>
              <a:spcBef>
                <a:spcPct val="0"/>
              </a:spcBef>
            </a:pPr>
            <a:r>
              <a:rPr lang="en-US" sz="1650" spc="64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08.07~08.11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98603" y="3589588"/>
            <a:ext cx="1436520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9"/>
              </a:lnSpc>
              <a:spcBef>
                <a:spcPct val="0"/>
              </a:spcBef>
            </a:pPr>
            <a:r>
              <a:rPr lang="en-US" sz="1650" spc="64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08.14~08.18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40872" y="3601064"/>
            <a:ext cx="147757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9"/>
              </a:lnSpc>
              <a:spcBef>
                <a:spcPct val="0"/>
              </a:spcBef>
            </a:pPr>
            <a:r>
              <a:rPr lang="en-US" sz="1650" spc="64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08.21~08.25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98031" y="5156913"/>
            <a:ext cx="957250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en-US" sz="1350" spc="68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수집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33617" y="5858533"/>
            <a:ext cx="112166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en-US" sz="1350" spc="67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전처리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37510" y="6557955"/>
            <a:ext cx="1017771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en-US" sz="1350" spc="68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10350" y="7244430"/>
            <a:ext cx="644931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en-US" sz="1350" spc="67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시각화</a:t>
            </a:r>
          </a:p>
        </p:txBody>
      </p:sp>
      <p:sp>
        <p:nvSpPr>
          <p:cNvPr id="20" name="AutoShape 20"/>
          <p:cNvSpPr/>
          <p:nvPr/>
        </p:nvSpPr>
        <p:spPr>
          <a:xfrm>
            <a:off x="4241348" y="4283355"/>
            <a:ext cx="219841" cy="614074"/>
          </a:xfrm>
          <a:prstGeom prst="rect">
            <a:avLst/>
          </a:prstGeom>
          <a:solidFill>
            <a:srgbClr val="3EDAD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1" name="AutoShape 21"/>
          <p:cNvSpPr/>
          <p:nvPr/>
        </p:nvSpPr>
        <p:spPr>
          <a:xfrm>
            <a:off x="4523714" y="4283355"/>
            <a:ext cx="219841" cy="614074"/>
          </a:xfrm>
          <a:prstGeom prst="rect">
            <a:avLst/>
          </a:prstGeom>
          <a:solidFill>
            <a:srgbClr val="3EDAD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22"/>
          <p:cNvSpPr/>
          <p:nvPr/>
        </p:nvSpPr>
        <p:spPr>
          <a:xfrm>
            <a:off x="4806080" y="4283355"/>
            <a:ext cx="219841" cy="614074"/>
          </a:xfrm>
          <a:prstGeom prst="rect">
            <a:avLst/>
          </a:prstGeom>
          <a:solidFill>
            <a:srgbClr val="3EDAD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>
            <a:off x="5088446" y="4283355"/>
            <a:ext cx="219841" cy="614074"/>
          </a:xfrm>
          <a:prstGeom prst="rect">
            <a:avLst/>
          </a:prstGeom>
          <a:solidFill>
            <a:srgbClr val="3EDAD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4" name="AutoShape 24"/>
          <p:cNvSpPr/>
          <p:nvPr/>
        </p:nvSpPr>
        <p:spPr>
          <a:xfrm>
            <a:off x="5370812" y="4283355"/>
            <a:ext cx="219841" cy="614074"/>
          </a:xfrm>
          <a:prstGeom prst="rect">
            <a:avLst/>
          </a:prstGeom>
          <a:solidFill>
            <a:srgbClr val="3EDAD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5" name="AutoShape 25"/>
          <p:cNvSpPr/>
          <p:nvPr/>
        </p:nvSpPr>
        <p:spPr>
          <a:xfrm>
            <a:off x="5750332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/>
          <p:cNvSpPr/>
          <p:nvPr/>
        </p:nvSpPr>
        <p:spPr>
          <a:xfrm>
            <a:off x="6032697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7" name="AutoShape 27"/>
          <p:cNvSpPr/>
          <p:nvPr/>
        </p:nvSpPr>
        <p:spPr>
          <a:xfrm>
            <a:off x="6315063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8" name="AutoShape 28"/>
          <p:cNvSpPr/>
          <p:nvPr/>
        </p:nvSpPr>
        <p:spPr>
          <a:xfrm>
            <a:off x="6597429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9" name="AutoShape 29"/>
          <p:cNvSpPr/>
          <p:nvPr/>
        </p:nvSpPr>
        <p:spPr>
          <a:xfrm>
            <a:off x="6879794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0" name="AutoShape 30"/>
          <p:cNvSpPr/>
          <p:nvPr/>
        </p:nvSpPr>
        <p:spPr>
          <a:xfrm>
            <a:off x="7302864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1" name="AutoShape 31"/>
          <p:cNvSpPr/>
          <p:nvPr/>
        </p:nvSpPr>
        <p:spPr>
          <a:xfrm>
            <a:off x="7585229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2" name="AutoShape 32"/>
          <p:cNvSpPr/>
          <p:nvPr/>
        </p:nvSpPr>
        <p:spPr>
          <a:xfrm>
            <a:off x="7867595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3" name="AutoShape 33"/>
          <p:cNvSpPr/>
          <p:nvPr/>
        </p:nvSpPr>
        <p:spPr>
          <a:xfrm>
            <a:off x="8149962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4" name="AutoShape 34"/>
          <p:cNvSpPr/>
          <p:nvPr/>
        </p:nvSpPr>
        <p:spPr>
          <a:xfrm>
            <a:off x="8432327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7" name="AutoShape 37"/>
          <p:cNvSpPr/>
          <p:nvPr/>
        </p:nvSpPr>
        <p:spPr>
          <a:xfrm>
            <a:off x="4246376" y="5008674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8" name="AutoShape 38"/>
          <p:cNvSpPr/>
          <p:nvPr/>
        </p:nvSpPr>
        <p:spPr>
          <a:xfrm>
            <a:off x="4528742" y="5008674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9" name="AutoShape 39"/>
          <p:cNvSpPr/>
          <p:nvPr/>
        </p:nvSpPr>
        <p:spPr>
          <a:xfrm>
            <a:off x="4811108" y="5008674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0" name="AutoShape 40"/>
          <p:cNvSpPr/>
          <p:nvPr/>
        </p:nvSpPr>
        <p:spPr>
          <a:xfrm>
            <a:off x="5755360" y="5008674"/>
            <a:ext cx="219841" cy="614074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1" name="AutoShape 41"/>
          <p:cNvSpPr/>
          <p:nvPr/>
        </p:nvSpPr>
        <p:spPr>
          <a:xfrm>
            <a:off x="6037725" y="5008674"/>
            <a:ext cx="219841" cy="614074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2" name="AutoShape 42"/>
          <p:cNvSpPr/>
          <p:nvPr/>
        </p:nvSpPr>
        <p:spPr>
          <a:xfrm>
            <a:off x="6320091" y="5008674"/>
            <a:ext cx="219841" cy="614074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3" name="AutoShape 43"/>
          <p:cNvSpPr/>
          <p:nvPr/>
        </p:nvSpPr>
        <p:spPr>
          <a:xfrm>
            <a:off x="6602458" y="5008674"/>
            <a:ext cx="219841" cy="614074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4" name="AutoShape 44"/>
          <p:cNvSpPr/>
          <p:nvPr/>
        </p:nvSpPr>
        <p:spPr>
          <a:xfrm>
            <a:off x="6884823" y="5008674"/>
            <a:ext cx="219841" cy="614074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5" name="AutoShape 45"/>
          <p:cNvSpPr/>
          <p:nvPr/>
        </p:nvSpPr>
        <p:spPr>
          <a:xfrm>
            <a:off x="7307891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6" name="AutoShape 46"/>
          <p:cNvSpPr/>
          <p:nvPr/>
        </p:nvSpPr>
        <p:spPr>
          <a:xfrm>
            <a:off x="7590257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7" name="AutoShape 47"/>
          <p:cNvSpPr/>
          <p:nvPr/>
        </p:nvSpPr>
        <p:spPr>
          <a:xfrm>
            <a:off x="7872623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8" name="AutoShape 48"/>
          <p:cNvSpPr/>
          <p:nvPr/>
        </p:nvSpPr>
        <p:spPr>
          <a:xfrm>
            <a:off x="8154989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9" name="AutoShape 49"/>
          <p:cNvSpPr/>
          <p:nvPr/>
        </p:nvSpPr>
        <p:spPr>
          <a:xfrm>
            <a:off x="8437354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55" name="AutoShape 55"/>
          <p:cNvSpPr/>
          <p:nvPr/>
        </p:nvSpPr>
        <p:spPr>
          <a:xfrm>
            <a:off x="4246376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56" name="AutoShape 56"/>
          <p:cNvSpPr/>
          <p:nvPr/>
        </p:nvSpPr>
        <p:spPr>
          <a:xfrm>
            <a:off x="4811108" y="5708098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57" name="AutoShape 57"/>
          <p:cNvSpPr/>
          <p:nvPr/>
        </p:nvSpPr>
        <p:spPr>
          <a:xfrm>
            <a:off x="5093474" y="5708098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58" name="AutoShape 58"/>
          <p:cNvSpPr/>
          <p:nvPr/>
        </p:nvSpPr>
        <p:spPr>
          <a:xfrm>
            <a:off x="5375839" y="5708098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59" name="AutoShape 59"/>
          <p:cNvSpPr/>
          <p:nvPr/>
        </p:nvSpPr>
        <p:spPr>
          <a:xfrm>
            <a:off x="6037725" y="5708098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0" name="AutoShape 60"/>
          <p:cNvSpPr/>
          <p:nvPr/>
        </p:nvSpPr>
        <p:spPr>
          <a:xfrm>
            <a:off x="6320091" y="5708098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1" name="AutoShape 61"/>
          <p:cNvSpPr/>
          <p:nvPr/>
        </p:nvSpPr>
        <p:spPr>
          <a:xfrm>
            <a:off x="6602458" y="5708098"/>
            <a:ext cx="219841" cy="614074"/>
          </a:xfrm>
          <a:prstGeom prst="rect">
            <a:avLst/>
          </a:prstGeom>
          <a:solidFill>
            <a:srgbClr val="2C92D5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2" name="AutoShape 62"/>
          <p:cNvSpPr/>
          <p:nvPr/>
        </p:nvSpPr>
        <p:spPr>
          <a:xfrm>
            <a:off x="6884823" y="5708098"/>
            <a:ext cx="219841" cy="614074"/>
          </a:xfrm>
          <a:prstGeom prst="rect">
            <a:avLst/>
          </a:prstGeom>
          <a:solidFill>
            <a:srgbClr val="2C92D5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3" name="AutoShape 63"/>
          <p:cNvSpPr/>
          <p:nvPr/>
        </p:nvSpPr>
        <p:spPr>
          <a:xfrm>
            <a:off x="7307891" y="5708098"/>
            <a:ext cx="219841" cy="614074"/>
          </a:xfrm>
          <a:prstGeom prst="rect">
            <a:avLst/>
          </a:prstGeom>
          <a:solidFill>
            <a:srgbClr val="2C92D5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4" name="AutoShape 64"/>
          <p:cNvSpPr/>
          <p:nvPr/>
        </p:nvSpPr>
        <p:spPr>
          <a:xfrm>
            <a:off x="7590257" y="5708098"/>
            <a:ext cx="219841" cy="614074"/>
          </a:xfrm>
          <a:prstGeom prst="rect">
            <a:avLst/>
          </a:prstGeom>
          <a:solidFill>
            <a:srgbClr val="2C92D5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5" name="AutoShape 65"/>
          <p:cNvSpPr/>
          <p:nvPr/>
        </p:nvSpPr>
        <p:spPr>
          <a:xfrm>
            <a:off x="7872623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6" name="AutoShape 66"/>
          <p:cNvSpPr/>
          <p:nvPr/>
        </p:nvSpPr>
        <p:spPr>
          <a:xfrm>
            <a:off x="8154989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7" name="AutoShape 67"/>
          <p:cNvSpPr/>
          <p:nvPr/>
        </p:nvSpPr>
        <p:spPr>
          <a:xfrm>
            <a:off x="8437354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3" name="AutoShape 73"/>
          <p:cNvSpPr/>
          <p:nvPr/>
        </p:nvSpPr>
        <p:spPr>
          <a:xfrm>
            <a:off x="4246376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4" name="AutoShape 74"/>
          <p:cNvSpPr/>
          <p:nvPr/>
        </p:nvSpPr>
        <p:spPr>
          <a:xfrm>
            <a:off x="4528742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5" name="AutoShape 75"/>
          <p:cNvSpPr/>
          <p:nvPr/>
        </p:nvSpPr>
        <p:spPr>
          <a:xfrm>
            <a:off x="4811108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6" name="AutoShape 76"/>
          <p:cNvSpPr/>
          <p:nvPr/>
        </p:nvSpPr>
        <p:spPr>
          <a:xfrm>
            <a:off x="5755360" y="6407521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7" name="AutoShape 77"/>
          <p:cNvSpPr/>
          <p:nvPr/>
        </p:nvSpPr>
        <p:spPr>
          <a:xfrm>
            <a:off x="6037725" y="6407521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8" name="AutoShape 78"/>
          <p:cNvSpPr/>
          <p:nvPr/>
        </p:nvSpPr>
        <p:spPr>
          <a:xfrm>
            <a:off x="6320091" y="6407521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9" name="AutoShape 79"/>
          <p:cNvSpPr/>
          <p:nvPr/>
        </p:nvSpPr>
        <p:spPr>
          <a:xfrm>
            <a:off x="7307891" y="6407521"/>
            <a:ext cx="219841" cy="614074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0" name="AutoShape 80"/>
          <p:cNvSpPr/>
          <p:nvPr/>
        </p:nvSpPr>
        <p:spPr>
          <a:xfrm>
            <a:off x="7590257" y="6407521"/>
            <a:ext cx="219841" cy="614074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1" name="AutoShape 81"/>
          <p:cNvSpPr/>
          <p:nvPr/>
        </p:nvSpPr>
        <p:spPr>
          <a:xfrm>
            <a:off x="7872623" y="6407521"/>
            <a:ext cx="219841" cy="614074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2" name="AutoShape 82"/>
          <p:cNvSpPr/>
          <p:nvPr/>
        </p:nvSpPr>
        <p:spPr>
          <a:xfrm>
            <a:off x="8154989" y="6407521"/>
            <a:ext cx="219841" cy="614074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3" name="AutoShape 83"/>
          <p:cNvSpPr/>
          <p:nvPr/>
        </p:nvSpPr>
        <p:spPr>
          <a:xfrm>
            <a:off x="8437354" y="6407521"/>
            <a:ext cx="219841" cy="614074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9" name="AutoShape 89"/>
          <p:cNvSpPr/>
          <p:nvPr/>
        </p:nvSpPr>
        <p:spPr>
          <a:xfrm>
            <a:off x="4246376" y="709399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0" name="AutoShape 90"/>
          <p:cNvSpPr/>
          <p:nvPr/>
        </p:nvSpPr>
        <p:spPr>
          <a:xfrm>
            <a:off x="4528742" y="709399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1" name="AutoShape 91"/>
          <p:cNvSpPr/>
          <p:nvPr/>
        </p:nvSpPr>
        <p:spPr>
          <a:xfrm>
            <a:off x="4811108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2" name="AutoShape 92"/>
          <p:cNvSpPr/>
          <p:nvPr/>
        </p:nvSpPr>
        <p:spPr>
          <a:xfrm>
            <a:off x="5093474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3" name="AutoShape 93"/>
          <p:cNvSpPr/>
          <p:nvPr/>
        </p:nvSpPr>
        <p:spPr>
          <a:xfrm>
            <a:off x="5375839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4" name="AutoShape 94"/>
          <p:cNvSpPr/>
          <p:nvPr/>
        </p:nvSpPr>
        <p:spPr>
          <a:xfrm>
            <a:off x="5755360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5" name="AutoShape 95"/>
          <p:cNvSpPr/>
          <p:nvPr/>
        </p:nvSpPr>
        <p:spPr>
          <a:xfrm>
            <a:off x="6037725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6" name="AutoShape 96"/>
          <p:cNvSpPr/>
          <p:nvPr/>
        </p:nvSpPr>
        <p:spPr>
          <a:xfrm>
            <a:off x="6320091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7" name="AutoShape 97"/>
          <p:cNvSpPr/>
          <p:nvPr/>
        </p:nvSpPr>
        <p:spPr>
          <a:xfrm>
            <a:off x="6602458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8" name="AutoShape 98"/>
          <p:cNvSpPr/>
          <p:nvPr/>
        </p:nvSpPr>
        <p:spPr>
          <a:xfrm>
            <a:off x="6884823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9" name="AutoShape 99"/>
          <p:cNvSpPr/>
          <p:nvPr/>
        </p:nvSpPr>
        <p:spPr>
          <a:xfrm>
            <a:off x="7307891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0" name="AutoShape 100"/>
          <p:cNvSpPr/>
          <p:nvPr/>
        </p:nvSpPr>
        <p:spPr>
          <a:xfrm>
            <a:off x="7590257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1" name="AutoShape 101"/>
          <p:cNvSpPr/>
          <p:nvPr/>
        </p:nvSpPr>
        <p:spPr>
          <a:xfrm>
            <a:off x="7872623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2" name="AutoShape 102"/>
          <p:cNvSpPr/>
          <p:nvPr/>
        </p:nvSpPr>
        <p:spPr>
          <a:xfrm>
            <a:off x="8154989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3" name="AutoShape 103"/>
          <p:cNvSpPr/>
          <p:nvPr/>
        </p:nvSpPr>
        <p:spPr>
          <a:xfrm>
            <a:off x="8437354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5" name="AutoShape 105"/>
          <p:cNvSpPr/>
          <p:nvPr/>
        </p:nvSpPr>
        <p:spPr>
          <a:xfrm rot="16200000">
            <a:off x="8349198" y="3745446"/>
            <a:ext cx="816663" cy="12038"/>
          </a:xfrm>
          <a:prstGeom prst="rect">
            <a:avLst/>
          </a:prstGeom>
          <a:solidFill>
            <a:srgbClr val="191919">
              <a:alpha val="8627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6" name="AutoShape 106"/>
          <p:cNvSpPr/>
          <p:nvPr/>
        </p:nvSpPr>
        <p:spPr>
          <a:xfrm>
            <a:off x="8860843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7" name="AutoShape 107"/>
          <p:cNvSpPr/>
          <p:nvPr/>
        </p:nvSpPr>
        <p:spPr>
          <a:xfrm>
            <a:off x="9143210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8" name="AutoShape 108"/>
          <p:cNvSpPr/>
          <p:nvPr/>
        </p:nvSpPr>
        <p:spPr>
          <a:xfrm>
            <a:off x="9425576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9" name="AutoShape 109"/>
          <p:cNvSpPr/>
          <p:nvPr/>
        </p:nvSpPr>
        <p:spPr>
          <a:xfrm>
            <a:off x="9707941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0" name="AutoShape 110"/>
          <p:cNvSpPr/>
          <p:nvPr/>
        </p:nvSpPr>
        <p:spPr>
          <a:xfrm>
            <a:off x="9990308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1" name="AutoShape 111"/>
          <p:cNvSpPr/>
          <p:nvPr/>
        </p:nvSpPr>
        <p:spPr>
          <a:xfrm>
            <a:off x="8865872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2" name="AutoShape 112"/>
          <p:cNvSpPr/>
          <p:nvPr/>
        </p:nvSpPr>
        <p:spPr>
          <a:xfrm>
            <a:off x="9148238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3" name="AutoShape 113"/>
          <p:cNvSpPr/>
          <p:nvPr/>
        </p:nvSpPr>
        <p:spPr>
          <a:xfrm>
            <a:off x="9430603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4" name="AutoShape 114"/>
          <p:cNvSpPr/>
          <p:nvPr/>
        </p:nvSpPr>
        <p:spPr>
          <a:xfrm>
            <a:off x="9712969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5" name="AutoShape 115"/>
          <p:cNvSpPr/>
          <p:nvPr/>
        </p:nvSpPr>
        <p:spPr>
          <a:xfrm>
            <a:off x="9995335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6" name="AutoShape 116"/>
          <p:cNvSpPr/>
          <p:nvPr/>
        </p:nvSpPr>
        <p:spPr>
          <a:xfrm>
            <a:off x="8865872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7" name="AutoShape 117"/>
          <p:cNvSpPr/>
          <p:nvPr/>
        </p:nvSpPr>
        <p:spPr>
          <a:xfrm>
            <a:off x="9148238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8" name="AutoShape 118"/>
          <p:cNvSpPr/>
          <p:nvPr/>
        </p:nvSpPr>
        <p:spPr>
          <a:xfrm>
            <a:off x="9430603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9" name="AutoShape 119"/>
          <p:cNvSpPr/>
          <p:nvPr/>
        </p:nvSpPr>
        <p:spPr>
          <a:xfrm>
            <a:off x="9712969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0" name="AutoShape 120"/>
          <p:cNvSpPr/>
          <p:nvPr/>
        </p:nvSpPr>
        <p:spPr>
          <a:xfrm>
            <a:off x="9995335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1" name="AutoShape 121"/>
          <p:cNvSpPr/>
          <p:nvPr/>
        </p:nvSpPr>
        <p:spPr>
          <a:xfrm>
            <a:off x="8865872" y="6407521"/>
            <a:ext cx="219841" cy="614074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2" name="AutoShape 122"/>
          <p:cNvSpPr/>
          <p:nvPr/>
        </p:nvSpPr>
        <p:spPr>
          <a:xfrm>
            <a:off x="9148238" y="6407521"/>
            <a:ext cx="219841" cy="614074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3" name="AutoShape 123"/>
          <p:cNvSpPr/>
          <p:nvPr/>
        </p:nvSpPr>
        <p:spPr>
          <a:xfrm>
            <a:off x="9430603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4" name="AutoShape 124"/>
          <p:cNvSpPr/>
          <p:nvPr/>
        </p:nvSpPr>
        <p:spPr>
          <a:xfrm>
            <a:off x="9712969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5" name="AutoShape 125"/>
          <p:cNvSpPr/>
          <p:nvPr/>
        </p:nvSpPr>
        <p:spPr>
          <a:xfrm>
            <a:off x="9995335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6" name="AutoShape 126"/>
          <p:cNvSpPr/>
          <p:nvPr/>
        </p:nvSpPr>
        <p:spPr>
          <a:xfrm>
            <a:off x="8865872" y="7093995"/>
            <a:ext cx="219841" cy="614074"/>
          </a:xfrm>
          <a:prstGeom prst="rect">
            <a:avLst/>
          </a:prstGeom>
          <a:solidFill>
            <a:srgbClr val="604A7B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7" name="AutoShape 127"/>
          <p:cNvSpPr/>
          <p:nvPr/>
        </p:nvSpPr>
        <p:spPr>
          <a:xfrm>
            <a:off x="9148238" y="7093995"/>
            <a:ext cx="219841" cy="61407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8" name="AutoShape 128"/>
          <p:cNvSpPr/>
          <p:nvPr/>
        </p:nvSpPr>
        <p:spPr>
          <a:xfrm>
            <a:off x="9430603" y="7093995"/>
            <a:ext cx="219841" cy="61407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9" name="AutoShape 129"/>
          <p:cNvSpPr/>
          <p:nvPr/>
        </p:nvSpPr>
        <p:spPr>
          <a:xfrm>
            <a:off x="9712969" y="7093995"/>
            <a:ext cx="219841" cy="61407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30" name="AutoShape 130"/>
          <p:cNvSpPr/>
          <p:nvPr/>
        </p:nvSpPr>
        <p:spPr>
          <a:xfrm>
            <a:off x="9995335" y="7093995"/>
            <a:ext cx="219841" cy="61407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31" name="TextBox 131"/>
          <p:cNvSpPr txBox="1"/>
          <p:nvPr/>
        </p:nvSpPr>
        <p:spPr>
          <a:xfrm>
            <a:off x="8813863" y="3594409"/>
            <a:ext cx="1388165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9"/>
              </a:lnSpc>
              <a:spcBef>
                <a:spcPct val="0"/>
              </a:spcBef>
            </a:pPr>
            <a:r>
              <a:rPr lang="en-US" sz="1650" spc="64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08.28~09.01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2904162" y="4433790"/>
            <a:ext cx="867049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en-US" sz="1350" spc="67" dirty="0" err="1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사전</a:t>
            </a:r>
            <a:r>
              <a:rPr lang="en-US" sz="1350" spc="67" dirty="0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350" spc="67" dirty="0" err="1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기획</a:t>
            </a:r>
            <a:endParaRPr lang="en-US" sz="1350" spc="67" dirty="0">
              <a:solidFill>
                <a:srgbClr val="191919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70" name="AutoShape 170"/>
          <p:cNvSpPr/>
          <p:nvPr/>
        </p:nvSpPr>
        <p:spPr>
          <a:xfrm>
            <a:off x="913929" y="3316601"/>
            <a:ext cx="10973272" cy="816663"/>
          </a:xfrm>
          <a:prstGeom prst="rect">
            <a:avLst/>
          </a:prstGeom>
          <a:solidFill>
            <a:srgbClr val="191919">
              <a:alpha val="2745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71" name="AutoShape 171"/>
          <p:cNvSpPr/>
          <p:nvPr/>
        </p:nvSpPr>
        <p:spPr>
          <a:xfrm rot="16200000">
            <a:off x="9848595" y="3739696"/>
            <a:ext cx="816663" cy="23539"/>
          </a:xfrm>
          <a:prstGeom prst="rect">
            <a:avLst/>
          </a:prstGeom>
          <a:solidFill>
            <a:srgbClr val="191919">
              <a:alpha val="8627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72" name="TextBox 172"/>
          <p:cNvSpPr txBox="1"/>
          <p:nvPr/>
        </p:nvSpPr>
        <p:spPr>
          <a:xfrm>
            <a:off x="10346635" y="3589588"/>
            <a:ext cx="1388165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9"/>
              </a:lnSpc>
              <a:spcBef>
                <a:spcPct val="0"/>
              </a:spcBef>
            </a:pPr>
            <a:r>
              <a:rPr lang="en-US" sz="1650" spc="64" dirty="0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09.04~09.08</a:t>
            </a:r>
          </a:p>
        </p:txBody>
      </p:sp>
      <p:sp>
        <p:nvSpPr>
          <p:cNvPr id="173" name="AutoShape 173"/>
          <p:cNvSpPr/>
          <p:nvPr/>
        </p:nvSpPr>
        <p:spPr>
          <a:xfrm>
            <a:off x="10352843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74" name="AutoShape 174"/>
          <p:cNvSpPr/>
          <p:nvPr/>
        </p:nvSpPr>
        <p:spPr>
          <a:xfrm>
            <a:off x="10635209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75" name="AutoShape 175"/>
          <p:cNvSpPr/>
          <p:nvPr/>
        </p:nvSpPr>
        <p:spPr>
          <a:xfrm>
            <a:off x="10917575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76" name="AutoShape 176"/>
          <p:cNvSpPr/>
          <p:nvPr/>
        </p:nvSpPr>
        <p:spPr>
          <a:xfrm>
            <a:off x="11199941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77" name="AutoShape 177"/>
          <p:cNvSpPr/>
          <p:nvPr/>
        </p:nvSpPr>
        <p:spPr>
          <a:xfrm>
            <a:off x="11482308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78" name="AutoShape 178"/>
          <p:cNvSpPr/>
          <p:nvPr/>
        </p:nvSpPr>
        <p:spPr>
          <a:xfrm>
            <a:off x="10357871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79" name="AutoShape 179"/>
          <p:cNvSpPr/>
          <p:nvPr/>
        </p:nvSpPr>
        <p:spPr>
          <a:xfrm>
            <a:off x="10640236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0" name="AutoShape 180"/>
          <p:cNvSpPr/>
          <p:nvPr/>
        </p:nvSpPr>
        <p:spPr>
          <a:xfrm>
            <a:off x="10922603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1" name="AutoShape 181"/>
          <p:cNvSpPr/>
          <p:nvPr/>
        </p:nvSpPr>
        <p:spPr>
          <a:xfrm>
            <a:off x="11204969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2" name="AutoShape 182"/>
          <p:cNvSpPr/>
          <p:nvPr/>
        </p:nvSpPr>
        <p:spPr>
          <a:xfrm>
            <a:off x="11487335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3" name="AutoShape 183"/>
          <p:cNvSpPr/>
          <p:nvPr/>
        </p:nvSpPr>
        <p:spPr>
          <a:xfrm>
            <a:off x="10357871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4" name="AutoShape 184"/>
          <p:cNvSpPr/>
          <p:nvPr/>
        </p:nvSpPr>
        <p:spPr>
          <a:xfrm>
            <a:off x="10697734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5" name="AutoShape 185"/>
          <p:cNvSpPr/>
          <p:nvPr/>
        </p:nvSpPr>
        <p:spPr>
          <a:xfrm>
            <a:off x="10922603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6" name="AutoShape 186"/>
          <p:cNvSpPr/>
          <p:nvPr/>
        </p:nvSpPr>
        <p:spPr>
          <a:xfrm>
            <a:off x="11204969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7" name="AutoShape 187"/>
          <p:cNvSpPr/>
          <p:nvPr/>
        </p:nvSpPr>
        <p:spPr>
          <a:xfrm>
            <a:off x="11487335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8" name="AutoShape 188"/>
          <p:cNvSpPr/>
          <p:nvPr/>
        </p:nvSpPr>
        <p:spPr>
          <a:xfrm>
            <a:off x="10357871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9" name="AutoShape 189"/>
          <p:cNvSpPr/>
          <p:nvPr/>
        </p:nvSpPr>
        <p:spPr>
          <a:xfrm>
            <a:off x="10640236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90" name="AutoShape 190"/>
          <p:cNvSpPr/>
          <p:nvPr/>
        </p:nvSpPr>
        <p:spPr>
          <a:xfrm>
            <a:off x="10922603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91" name="AutoShape 191"/>
          <p:cNvSpPr/>
          <p:nvPr/>
        </p:nvSpPr>
        <p:spPr>
          <a:xfrm>
            <a:off x="11204969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92" name="AutoShape 192"/>
          <p:cNvSpPr/>
          <p:nvPr/>
        </p:nvSpPr>
        <p:spPr>
          <a:xfrm>
            <a:off x="11487335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93" name="AutoShape 193"/>
          <p:cNvSpPr/>
          <p:nvPr/>
        </p:nvSpPr>
        <p:spPr>
          <a:xfrm>
            <a:off x="10357871" y="7093995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94" name="AutoShape 194"/>
          <p:cNvSpPr/>
          <p:nvPr/>
        </p:nvSpPr>
        <p:spPr>
          <a:xfrm>
            <a:off x="10640236" y="7093995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95" name="AutoShape 195"/>
          <p:cNvSpPr/>
          <p:nvPr/>
        </p:nvSpPr>
        <p:spPr>
          <a:xfrm>
            <a:off x="10922603" y="7093995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96" name="AutoShape 196"/>
          <p:cNvSpPr/>
          <p:nvPr/>
        </p:nvSpPr>
        <p:spPr>
          <a:xfrm>
            <a:off x="11204969" y="709399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97" name="AutoShape 197"/>
          <p:cNvSpPr/>
          <p:nvPr/>
        </p:nvSpPr>
        <p:spPr>
          <a:xfrm>
            <a:off x="11487335" y="709399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03" name="AutoShape 203"/>
          <p:cNvSpPr/>
          <p:nvPr/>
        </p:nvSpPr>
        <p:spPr>
          <a:xfrm>
            <a:off x="5088446" y="5009080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04" name="AutoShape 204"/>
          <p:cNvSpPr/>
          <p:nvPr/>
        </p:nvSpPr>
        <p:spPr>
          <a:xfrm>
            <a:off x="5370812" y="4995726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05" name="AutoShape 205"/>
          <p:cNvSpPr/>
          <p:nvPr/>
        </p:nvSpPr>
        <p:spPr>
          <a:xfrm>
            <a:off x="4523714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06" name="AutoShape 206"/>
          <p:cNvSpPr/>
          <p:nvPr/>
        </p:nvSpPr>
        <p:spPr>
          <a:xfrm>
            <a:off x="5750332" y="5708098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07" name="AutoShape 207"/>
          <p:cNvSpPr/>
          <p:nvPr/>
        </p:nvSpPr>
        <p:spPr>
          <a:xfrm>
            <a:off x="5088446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08" name="AutoShape 208"/>
          <p:cNvSpPr/>
          <p:nvPr/>
        </p:nvSpPr>
        <p:spPr>
          <a:xfrm>
            <a:off x="5375839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09" name="AutoShape 209"/>
          <p:cNvSpPr/>
          <p:nvPr/>
        </p:nvSpPr>
        <p:spPr>
          <a:xfrm>
            <a:off x="6597429" y="6407115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10" name="AutoShape 210"/>
          <p:cNvSpPr/>
          <p:nvPr/>
        </p:nvSpPr>
        <p:spPr>
          <a:xfrm>
            <a:off x="6884823" y="6407521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11" name="AutoShape 211"/>
          <p:cNvSpPr/>
          <p:nvPr/>
        </p:nvSpPr>
        <p:spPr>
          <a:xfrm rot="16200000">
            <a:off x="11335772" y="3728219"/>
            <a:ext cx="816663" cy="23539"/>
          </a:xfrm>
          <a:prstGeom prst="rect">
            <a:avLst/>
          </a:prstGeom>
          <a:solidFill>
            <a:srgbClr val="191919">
              <a:alpha val="8627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43" name="AutoShape 243"/>
          <p:cNvSpPr/>
          <p:nvPr/>
        </p:nvSpPr>
        <p:spPr>
          <a:xfrm>
            <a:off x="4246376" y="7789840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44" name="AutoShape 244"/>
          <p:cNvSpPr/>
          <p:nvPr/>
        </p:nvSpPr>
        <p:spPr>
          <a:xfrm>
            <a:off x="4528742" y="7789840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45" name="AutoShape 245"/>
          <p:cNvSpPr/>
          <p:nvPr/>
        </p:nvSpPr>
        <p:spPr>
          <a:xfrm>
            <a:off x="4811108" y="7789840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46" name="AutoShape 246"/>
          <p:cNvSpPr/>
          <p:nvPr/>
        </p:nvSpPr>
        <p:spPr>
          <a:xfrm>
            <a:off x="5093474" y="7789840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47" name="AutoShape 247"/>
          <p:cNvSpPr/>
          <p:nvPr/>
        </p:nvSpPr>
        <p:spPr>
          <a:xfrm>
            <a:off x="5375839" y="7789840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48" name="AutoShape 248"/>
          <p:cNvSpPr/>
          <p:nvPr/>
        </p:nvSpPr>
        <p:spPr>
          <a:xfrm>
            <a:off x="5755360" y="7789840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49" name="AutoShape 249"/>
          <p:cNvSpPr/>
          <p:nvPr/>
        </p:nvSpPr>
        <p:spPr>
          <a:xfrm>
            <a:off x="6037725" y="7789840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50" name="AutoShape 250"/>
          <p:cNvSpPr/>
          <p:nvPr/>
        </p:nvSpPr>
        <p:spPr>
          <a:xfrm>
            <a:off x="6320091" y="7789840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51" name="AutoShape 251"/>
          <p:cNvSpPr/>
          <p:nvPr/>
        </p:nvSpPr>
        <p:spPr>
          <a:xfrm>
            <a:off x="6602458" y="7789840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52" name="AutoShape 252"/>
          <p:cNvSpPr/>
          <p:nvPr/>
        </p:nvSpPr>
        <p:spPr>
          <a:xfrm>
            <a:off x="6884823" y="7789840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53" name="AutoShape 253"/>
          <p:cNvSpPr/>
          <p:nvPr/>
        </p:nvSpPr>
        <p:spPr>
          <a:xfrm>
            <a:off x="7307891" y="7789840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54" name="AutoShape 254"/>
          <p:cNvSpPr/>
          <p:nvPr/>
        </p:nvSpPr>
        <p:spPr>
          <a:xfrm>
            <a:off x="7590257" y="7789840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55" name="AutoShape 255"/>
          <p:cNvSpPr/>
          <p:nvPr/>
        </p:nvSpPr>
        <p:spPr>
          <a:xfrm>
            <a:off x="7872623" y="7789840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56" name="AutoShape 256"/>
          <p:cNvSpPr/>
          <p:nvPr/>
        </p:nvSpPr>
        <p:spPr>
          <a:xfrm>
            <a:off x="8154989" y="7789840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57" name="AutoShape 257"/>
          <p:cNvSpPr/>
          <p:nvPr/>
        </p:nvSpPr>
        <p:spPr>
          <a:xfrm>
            <a:off x="8437354" y="7789840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58" name="AutoShape 258"/>
          <p:cNvSpPr/>
          <p:nvPr/>
        </p:nvSpPr>
        <p:spPr>
          <a:xfrm>
            <a:off x="8865872" y="7789840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59" name="AutoShape 259"/>
          <p:cNvSpPr/>
          <p:nvPr/>
        </p:nvSpPr>
        <p:spPr>
          <a:xfrm>
            <a:off x="9148238" y="7789840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60" name="AutoShape 260"/>
          <p:cNvSpPr/>
          <p:nvPr/>
        </p:nvSpPr>
        <p:spPr>
          <a:xfrm>
            <a:off x="9430603" y="7789840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61" name="AutoShape 261"/>
          <p:cNvSpPr/>
          <p:nvPr/>
        </p:nvSpPr>
        <p:spPr>
          <a:xfrm>
            <a:off x="9712969" y="7789840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62" name="AutoShape 262"/>
          <p:cNvSpPr/>
          <p:nvPr/>
        </p:nvSpPr>
        <p:spPr>
          <a:xfrm>
            <a:off x="9995335" y="7789840"/>
            <a:ext cx="219841" cy="614074"/>
          </a:xfrm>
          <a:prstGeom prst="rect">
            <a:avLst/>
          </a:prstGeom>
          <a:solidFill>
            <a:srgbClr val="2F364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63" name="AutoShape 263"/>
          <p:cNvSpPr/>
          <p:nvPr/>
        </p:nvSpPr>
        <p:spPr>
          <a:xfrm>
            <a:off x="10357871" y="7789840"/>
            <a:ext cx="219841" cy="614074"/>
          </a:xfrm>
          <a:prstGeom prst="rect">
            <a:avLst/>
          </a:prstGeom>
          <a:solidFill>
            <a:srgbClr val="2F364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64" name="AutoShape 264"/>
          <p:cNvSpPr/>
          <p:nvPr/>
        </p:nvSpPr>
        <p:spPr>
          <a:xfrm>
            <a:off x="10640236" y="7789840"/>
            <a:ext cx="219841" cy="614074"/>
          </a:xfrm>
          <a:prstGeom prst="rect">
            <a:avLst/>
          </a:prstGeom>
          <a:solidFill>
            <a:srgbClr val="2F364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65" name="AutoShape 265"/>
          <p:cNvSpPr/>
          <p:nvPr/>
        </p:nvSpPr>
        <p:spPr>
          <a:xfrm>
            <a:off x="10922603" y="7789840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66" name="AutoShape 266"/>
          <p:cNvSpPr/>
          <p:nvPr/>
        </p:nvSpPr>
        <p:spPr>
          <a:xfrm>
            <a:off x="11204969" y="7789840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67" name="AutoShape 267"/>
          <p:cNvSpPr/>
          <p:nvPr/>
        </p:nvSpPr>
        <p:spPr>
          <a:xfrm>
            <a:off x="11487335" y="7789840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73" name="TextBox 273"/>
          <p:cNvSpPr txBox="1"/>
          <p:nvPr/>
        </p:nvSpPr>
        <p:spPr>
          <a:xfrm>
            <a:off x="2282784" y="7928295"/>
            <a:ext cx="1488428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ko-KR" altLang="en-US" sz="1350" spc="67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분석 보고서 작성</a:t>
            </a:r>
            <a:endParaRPr lang="en-US" sz="1350" spc="67" dirty="0">
              <a:solidFill>
                <a:srgbClr val="191919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309" name="그룹 308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310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11" name="그룹 310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312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3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4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315" name="TextBox 58"/>
          <p:cNvSpPr txBox="1"/>
          <p:nvPr/>
        </p:nvSpPr>
        <p:spPr>
          <a:xfrm>
            <a:off x="1064437" y="1790700"/>
            <a:ext cx="10822764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프로젝트 수행절차 및 방법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96" name="AutoShape 171"/>
          <p:cNvSpPr/>
          <p:nvPr/>
        </p:nvSpPr>
        <p:spPr>
          <a:xfrm rot="16200000">
            <a:off x="6787437" y="3732799"/>
            <a:ext cx="816663" cy="23539"/>
          </a:xfrm>
          <a:prstGeom prst="rect">
            <a:avLst/>
          </a:prstGeom>
          <a:solidFill>
            <a:srgbClr val="191919">
              <a:alpha val="8627"/>
            </a:srgbClr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212" name="그룹 211"/>
          <p:cNvGrpSpPr/>
          <p:nvPr/>
        </p:nvGrpSpPr>
        <p:grpSpPr>
          <a:xfrm>
            <a:off x="838200" y="430619"/>
            <a:ext cx="12172950" cy="674281"/>
            <a:chOff x="926685" y="5509102"/>
            <a:chExt cx="12172950" cy="674281"/>
          </a:xfrm>
        </p:grpSpPr>
        <p:sp>
          <p:nvSpPr>
            <p:cNvPr id="213" name="AutoShape 55"/>
            <p:cNvSpPr/>
            <p:nvPr/>
          </p:nvSpPr>
          <p:spPr>
            <a:xfrm>
              <a:off x="7079671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14" name="그룹 213"/>
            <p:cNvGrpSpPr/>
            <p:nvPr/>
          </p:nvGrpSpPr>
          <p:grpSpPr>
            <a:xfrm>
              <a:off x="4780290" y="5509102"/>
              <a:ext cx="2382510" cy="490574"/>
              <a:chOff x="4345220" y="294903"/>
              <a:chExt cx="1588341" cy="327049"/>
            </a:xfrm>
          </p:grpSpPr>
          <p:sp>
            <p:nvSpPr>
              <p:cNvPr id="239" name="Freeform 25"/>
              <p:cNvSpPr/>
              <p:nvPr/>
            </p:nvSpPr>
            <p:spPr>
              <a:xfrm>
                <a:off x="4396019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0" name="TextBox 27"/>
              <p:cNvSpPr txBox="1"/>
              <p:nvPr/>
            </p:nvSpPr>
            <p:spPr>
              <a:xfrm>
                <a:off x="4345220" y="335722"/>
                <a:ext cx="1588341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03. </a:t>
                </a:r>
                <a:r>
                  <a:rPr lang="ko-KR" alt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수행절차 및 방법</a:t>
                </a:r>
                <a:endParaRPr lang="en-US" sz="14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15" name="Group 33"/>
            <p:cNvGrpSpPr/>
            <p:nvPr/>
          </p:nvGrpSpPr>
          <p:grpSpPr>
            <a:xfrm>
              <a:off x="9153381" y="5585448"/>
              <a:ext cx="1532502" cy="335273"/>
              <a:chOff x="0" y="-64754"/>
              <a:chExt cx="2761338" cy="485050"/>
            </a:xfrm>
          </p:grpSpPr>
          <p:grpSp>
            <p:nvGrpSpPr>
              <p:cNvPr id="235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237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8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36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16" name="Group 38"/>
            <p:cNvGrpSpPr/>
            <p:nvPr/>
          </p:nvGrpSpPr>
          <p:grpSpPr>
            <a:xfrm>
              <a:off x="10935975" y="5585448"/>
              <a:ext cx="1515279" cy="335273"/>
              <a:chOff x="0" y="-64754"/>
              <a:chExt cx="2730305" cy="485050"/>
            </a:xfrm>
          </p:grpSpPr>
          <p:grpSp>
            <p:nvGrpSpPr>
              <p:cNvPr id="231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233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4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32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217" name="AutoShape 56"/>
            <p:cNvSpPr/>
            <p:nvPr/>
          </p:nvSpPr>
          <p:spPr>
            <a:xfrm>
              <a:off x="8906583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8" name="AutoShape 57"/>
            <p:cNvSpPr/>
            <p:nvPr/>
          </p:nvSpPr>
          <p:spPr>
            <a:xfrm>
              <a:off x="10689179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9" name="AutoShape 3"/>
            <p:cNvSpPr/>
            <p:nvPr/>
          </p:nvSpPr>
          <p:spPr>
            <a:xfrm>
              <a:off x="926685" y="6176238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20" name="Group 28"/>
            <p:cNvGrpSpPr/>
            <p:nvPr/>
          </p:nvGrpSpPr>
          <p:grpSpPr>
            <a:xfrm>
              <a:off x="7358546" y="5587566"/>
              <a:ext cx="1533674" cy="333652"/>
              <a:chOff x="-4608730" y="-75091"/>
              <a:chExt cx="2763450" cy="482705"/>
            </a:xfrm>
          </p:grpSpPr>
          <p:sp>
            <p:nvSpPr>
              <p:cNvPr id="229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0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21" name="Group 43"/>
            <p:cNvGrpSpPr/>
            <p:nvPr/>
          </p:nvGrpSpPr>
          <p:grpSpPr>
            <a:xfrm>
              <a:off x="1272220" y="5587564"/>
              <a:ext cx="1508001" cy="333653"/>
              <a:chOff x="-4568336" y="-61692"/>
              <a:chExt cx="2717189" cy="482707"/>
            </a:xfrm>
          </p:grpSpPr>
          <p:sp>
            <p:nvSpPr>
              <p:cNvPr id="227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8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222" name="AutoShape 53"/>
            <p:cNvSpPr/>
            <p:nvPr/>
          </p:nvSpPr>
          <p:spPr>
            <a:xfrm>
              <a:off x="4648200" y="5739540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3" name="AutoShape 54"/>
            <p:cNvSpPr/>
            <p:nvPr/>
          </p:nvSpPr>
          <p:spPr>
            <a:xfrm>
              <a:off x="2781317" y="5774115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24" name="그룹 223"/>
            <p:cNvGrpSpPr/>
            <p:nvPr/>
          </p:nvGrpSpPr>
          <p:grpSpPr>
            <a:xfrm>
              <a:off x="3048000" y="5587723"/>
              <a:ext cx="1551312" cy="333651"/>
              <a:chOff x="5535288" y="5587723"/>
              <a:chExt cx="1551312" cy="333651"/>
            </a:xfrm>
          </p:grpSpPr>
          <p:sp>
            <p:nvSpPr>
              <p:cNvPr id="225" name="Freeform 50"/>
              <p:cNvSpPr/>
              <p:nvPr/>
            </p:nvSpPr>
            <p:spPr>
              <a:xfrm>
                <a:off x="5535288" y="5587723"/>
                <a:ext cx="1551312" cy="333651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6" name="TextBox 52"/>
              <p:cNvSpPr txBox="1"/>
              <p:nvPr/>
            </p:nvSpPr>
            <p:spPr>
              <a:xfrm>
                <a:off x="5662686" y="5695074"/>
                <a:ext cx="1268996" cy="1538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9446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064437" y="3319808"/>
            <a:ext cx="4650563" cy="5429808"/>
          </a:xfrm>
          <a:custGeom>
            <a:avLst/>
            <a:gdLst/>
            <a:ahLst/>
            <a:cxnLst/>
            <a:rect l="l" t="t" r="r" b="b"/>
            <a:pathLst>
              <a:path w="6204378" h="7716033">
                <a:moveTo>
                  <a:pt x="0" y="0"/>
                </a:moveTo>
                <a:lnTo>
                  <a:pt x="6204378" y="0"/>
                </a:lnTo>
                <a:lnTo>
                  <a:pt x="6204378" y="7716033"/>
                </a:lnTo>
                <a:lnTo>
                  <a:pt x="0" y="7716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95" t="-15067" r="-13307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4" name="그룹 103"/>
          <p:cNvGrpSpPr/>
          <p:nvPr/>
        </p:nvGrpSpPr>
        <p:grpSpPr>
          <a:xfrm>
            <a:off x="6198261" y="3692038"/>
            <a:ext cx="7086484" cy="4702516"/>
            <a:chOff x="6313201" y="3482907"/>
            <a:chExt cx="6789397" cy="4381909"/>
          </a:xfrm>
        </p:grpSpPr>
        <p:sp>
          <p:nvSpPr>
            <p:cNvPr id="44" name="AutoShape 44"/>
            <p:cNvSpPr/>
            <p:nvPr/>
          </p:nvSpPr>
          <p:spPr>
            <a:xfrm>
              <a:off x="6313201" y="3482907"/>
              <a:ext cx="6752072" cy="0"/>
            </a:xfrm>
            <a:prstGeom prst="line">
              <a:avLst/>
            </a:prstGeom>
            <a:ln w="19050" cap="flat">
              <a:solidFill>
                <a:srgbClr val="20202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025326" y="7158060"/>
              <a:ext cx="5227924" cy="3226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79"/>
                </a:lnSpc>
                <a:spcBef>
                  <a:spcPct val="0"/>
                </a:spcBef>
              </a:pPr>
              <a:r>
                <a:rPr lang="en-US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4. </a:t>
              </a:r>
              <a:r>
                <a:rPr lang="en-US" altLang="ko-KR" sz="2233" dirty="0" err="1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꿀을</a:t>
              </a:r>
              <a:r>
                <a:rPr lang="en-US" altLang="ko-KR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233" dirty="0" err="1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활용한</a:t>
              </a:r>
              <a:r>
                <a:rPr lang="en-US" altLang="ko-KR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233" dirty="0" err="1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레시피</a:t>
              </a:r>
              <a:r>
                <a:rPr lang="en-US" altLang="ko-KR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ko-KR" altLang="en-US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선호도</a:t>
              </a:r>
              <a:endParaRPr lang="en-US" sz="2233" dirty="0">
                <a:solidFill>
                  <a:srgbClr val="20202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6991854" y="6056674"/>
              <a:ext cx="5885946" cy="3226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79"/>
                </a:lnSpc>
                <a:spcBef>
                  <a:spcPct val="0"/>
                </a:spcBef>
              </a:pPr>
              <a:r>
                <a:rPr lang="en-US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3. </a:t>
              </a:r>
              <a:r>
                <a:rPr lang="ko-KR" altLang="en-US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첨가물에 대한 선호도</a:t>
              </a:r>
              <a:endParaRPr lang="en-US" sz="2233" dirty="0">
                <a:solidFill>
                  <a:srgbClr val="20202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6991855" y="4947942"/>
              <a:ext cx="5009021" cy="322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79"/>
                </a:lnSpc>
                <a:spcBef>
                  <a:spcPct val="0"/>
                </a:spcBef>
              </a:pPr>
              <a:r>
                <a:rPr lang="en-US" altLang="ko-KR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2. </a:t>
              </a:r>
              <a:r>
                <a:rPr lang="en-US" altLang="ko-KR" sz="2233" dirty="0" err="1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제품</a:t>
              </a:r>
              <a:r>
                <a:rPr lang="en-US" altLang="ko-KR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233" dirty="0" err="1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패키지</a:t>
              </a:r>
              <a:r>
                <a:rPr lang="en-US" altLang="ko-KR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233" dirty="0" err="1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선호도</a:t>
              </a:r>
              <a:endParaRPr lang="en-US" altLang="ko-KR" sz="2233" dirty="0">
                <a:solidFill>
                  <a:srgbClr val="20202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48" name="AutoShape 48"/>
            <p:cNvSpPr/>
            <p:nvPr/>
          </p:nvSpPr>
          <p:spPr>
            <a:xfrm>
              <a:off x="6350526" y="4566668"/>
              <a:ext cx="6752072" cy="0"/>
            </a:xfrm>
            <a:prstGeom prst="line">
              <a:avLst/>
            </a:prstGeom>
            <a:ln w="19050" cap="flat">
              <a:solidFill>
                <a:srgbClr val="20202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AutoShape 49"/>
            <p:cNvSpPr/>
            <p:nvPr/>
          </p:nvSpPr>
          <p:spPr>
            <a:xfrm>
              <a:off x="6350526" y="5661944"/>
              <a:ext cx="6752072" cy="0"/>
            </a:xfrm>
            <a:prstGeom prst="line">
              <a:avLst/>
            </a:prstGeom>
            <a:ln w="19050" cap="flat">
              <a:solidFill>
                <a:srgbClr val="20202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AutoShape 50"/>
            <p:cNvSpPr/>
            <p:nvPr/>
          </p:nvSpPr>
          <p:spPr>
            <a:xfrm>
              <a:off x="6350526" y="6778271"/>
              <a:ext cx="6752072" cy="0"/>
            </a:xfrm>
            <a:prstGeom prst="line">
              <a:avLst/>
            </a:prstGeom>
            <a:ln w="19050" cap="flat">
              <a:solidFill>
                <a:srgbClr val="20202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AutoShape 51"/>
            <p:cNvSpPr/>
            <p:nvPr/>
          </p:nvSpPr>
          <p:spPr>
            <a:xfrm>
              <a:off x="6350526" y="7864816"/>
              <a:ext cx="6752072" cy="0"/>
            </a:xfrm>
            <a:prstGeom prst="line">
              <a:avLst/>
            </a:prstGeom>
            <a:ln w="19050" cap="flat">
              <a:solidFill>
                <a:srgbClr val="20202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7008759" y="3809526"/>
              <a:ext cx="3646574" cy="33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79"/>
                </a:lnSpc>
                <a:spcBef>
                  <a:spcPct val="0"/>
                </a:spcBef>
              </a:pPr>
              <a:r>
                <a:rPr lang="en-US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1.</a:t>
              </a:r>
              <a:r>
                <a:rPr lang="en-US" altLang="ko-KR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233" dirty="0" err="1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제품</a:t>
              </a:r>
              <a:r>
                <a:rPr lang="en-US" altLang="ko-KR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233" dirty="0" err="1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브랜딩</a:t>
              </a:r>
              <a:r>
                <a:rPr lang="en-US" altLang="ko-KR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233" dirty="0" err="1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방향성</a:t>
              </a:r>
              <a:r>
                <a:rPr lang="en-US" altLang="ko-KR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233" dirty="0" err="1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제안</a:t>
              </a:r>
              <a:endParaRPr lang="en-US" altLang="ko-KR" sz="2233" dirty="0">
                <a:solidFill>
                  <a:srgbClr val="20202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8731185" y="4171939"/>
              <a:ext cx="1990754" cy="284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79"/>
                </a:lnSpc>
                <a:spcBef>
                  <a:spcPct val="0"/>
                </a:spcBef>
              </a:pPr>
              <a:r>
                <a:rPr lang="en-US" sz="1600" b="1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Light" panose="020B0600000101010101"/>
                </a:rPr>
                <a:t>제주가</a:t>
              </a:r>
              <a:r>
                <a:rPr lang="en-US" sz="16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Light" panose="020B0600000101010101"/>
                </a:rPr>
                <a:t> </a:t>
              </a:r>
              <a:r>
                <a:rPr lang="en-US" sz="1600" b="1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Light" panose="020B0600000101010101"/>
                </a:rPr>
                <a:t>담긴</a:t>
              </a:r>
              <a:r>
                <a:rPr lang="en-US" sz="16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Light" panose="020B0600000101010101"/>
                </a:rPr>
                <a:t> </a:t>
              </a:r>
              <a:r>
                <a:rPr lang="en-US" sz="1600" b="1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Light" panose="020B0600000101010101"/>
                </a:rPr>
                <a:t>브랜딩</a:t>
              </a:r>
              <a:endParaRPr lang="en-US" sz="16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Light" panose="020B0600000101010101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96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97" name="그룹 96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98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9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101" name="TextBox 58"/>
          <p:cNvSpPr txBox="1"/>
          <p:nvPr/>
        </p:nvSpPr>
        <p:spPr>
          <a:xfrm>
            <a:off x="1064437" y="1874103"/>
            <a:ext cx="781191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상세 요청사항 및 기획서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480" y="3669690"/>
            <a:ext cx="3985605" cy="4770983"/>
          </a:xfrm>
          <a:prstGeom prst="rect">
            <a:avLst/>
          </a:prstGeom>
        </p:spPr>
      </p:pic>
      <p:grpSp>
        <p:nvGrpSpPr>
          <p:cNvPr id="59" name="Group 8"/>
          <p:cNvGrpSpPr/>
          <p:nvPr/>
        </p:nvGrpSpPr>
        <p:grpSpPr>
          <a:xfrm>
            <a:off x="2254963" y="3009899"/>
            <a:ext cx="2269510" cy="970395"/>
            <a:chOff x="0" y="0"/>
            <a:chExt cx="614125" cy="279699"/>
          </a:xfrm>
        </p:grpSpPr>
        <p:sp>
          <p:nvSpPr>
            <p:cNvPr id="60" name="Freeform 9"/>
            <p:cNvSpPr/>
            <p:nvPr/>
          </p:nvSpPr>
          <p:spPr>
            <a:xfrm>
              <a:off x="0" y="0"/>
              <a:ext cx="614125" cy="279699"/>
            </a:xfrm>
            <a:custGeom>
              <a:avLst/>
              <a:gdLst/>
              <a:ahLst/>
              <a:cxnLst/>
              <a:rect l="l" t="t" r="r" b="b"/>
              <a:pathLst>
                <a:path w="614125" h="279699">
                  <a:moveTo>
                    <a:pt x="614125" y="0"/>
                  </a:moveTo>
                  <a:lnTo>
                    <a:pt x="0" y="0"/>
                  </a:lnTo>
                  <a:lnTo>
                    <a:pt x="101600" y="139849"/>
                  </a:lnTo>
                  <a:lnTo>
                    <a:pt x="0" y="279699"/>
                  </a:lnTo>
                  <a:lnTo>
                    <a:pt x="614125" y="279699"/>
                  </a:lnTo>
                  <a:lnTo>
                    <a:pt x="512525" y="139849"/>
                  </a:lnTo>
                  <a:lnTo>
                    <a:pt x="61412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TextBox 10"/>
            <p:cNvSpPr txBox="1"/>
            <p:nvPr/>
          </p:nvSpPr>
          <p:spPr>
            <a:xfrm>
              <a:off x="88900" y="-47625"/>
              <a:ext cx="635000" cy="454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B57FECD5-6945-3C2B-F373-6B83ADFCBA71}"/>
              </a:ext>
            </a:extLst>
          </p:cNvPr>
          <p:cNvGrpSpPr/>
          <p:nvPr/>
        </p:nvGrpSpPr>
        <p:grpSpPr>
          <a:xfrm>
            <a:off x="838200" y="430619"/>
            <a:ext cx="12172950" cy="674281"/>
            <a:chOff x="926685" y="5509102"/>
            <a:chExt cx="12172950" cy="674281"/>
          </a:xfrm>
        </p:grpSpPr>
        <p:sp>
          <p:nvSpPr>
            <p:cNvPr id="4" name="AutoShape 55">
              <a:extLst>
                <a:ext uri="{FF2B5EF4-FFF2-40B4-BE49-F238E27FC236}">
                  <a16:creationId xmlns:a16="http://schemas.microsoft.com/office/drawing/2014/main" xmlns="" id="{B2A97F0D-77F5-4A82-F01F-912937FD5D3D}"/>
                </a:ext>
              </a:extLst>
            </p:cNvPr>
            <p:cNvSpPr/>
            <p:nvPr/>
          </p:nvSpPr>
          <p:spPr>
            <a:xfrm>
              <a:off x="7079671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xmlns="" id="{2083077F-01F6-A181-8920-9EC386C17A70}"/>
                </a:ext>
              </a:extLst>
            </p:cNvPr>
            <p:cNvGrpSpPr/>
            <p:nvPr/>
          </p:nvGrpSpPr>
          <p:grpSpPr>
            <a:xfrm>
              <a:off x="4780290" y="5509102"/>
              <a:ext cx="2382510" cy="490574"/>
              <a:chOff x="4345220" y="294903"/>
              <a:chExt cx="1588341" cy="327049"/>
            </a:xfrm>
          </p:grpSpPr>
          <p:sp>
            <p:nvSpPr>
              <p:cNvPr id="31" name="Freeform 25">
                <a:extLst>
                  <a:ext uri="{FF2B5EF4-FFF2-40B4-BE49-F238E27FC236}">
                    <a16:creationId xmlns:a16="http://schemas.microsoft.com/office/drawing/2014/main" xmlns="" id="{617E0AE5-B9C2-859D-73B6-CB8ABB9DCBB1}"/>
                  </a:ext>
                </a:extLst>
              </p:cNvPr>
              <p:cNvSpPr/>
              <p:nvPr/>
            </p:nvSpPr>
            <p:spPr>
              <a:xfrm>
                <a:off x="4396019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xmlns="" id="{F1A29B72-31B9-09C7-7CC3-351017424B4D}"/>
                  </a:ext>
                </a:extLst>
              </p:cNvPr>
              <p:cNvSpPr txBox="1"/>
              <p:nvPr/>
            </p:nvSpPr>
            <p:spPr>
              <a:xfrm>
                <a:off x="4345220" y="335722"/>
                <a:ext cx="1588341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03. </a:t>
                </a:r>
                <a:r>
                  <a:rPr lang="ko-KR" alt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수행절차 및 방법</a:t>
                </a:r>
                <a:endParaRPr lang="en-US" sz="14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7" name="Group 33">
              <a:extLst>
                <a:ext uri="{FF2B5EF4-FFF2-40B4-BE49-F238E27FC236}">
                  <a16:creationId xmlns:a16="http://schemas.microsoft.com/office/drawing/2014/main" xmlns="" id="{0F3CA732-FBB6-F6D2-BB9C-115FC6ED1F7D}"/>
                </a:ext>
              </a:extLst>
            </p:cNvPr>
            <p:cNvGrpSpPr/>
            <p:nvPr/>
          </p:nvGrpSpPr>
          <p:grpSpPr>
            <a:xfrm>
              <a:off x="9153381" y="5585448"/>
              <a:ext cx="1532502" cy="335273"/>
              <a:chOff x="0" y="-64754"/>
              <a:chExt cx="2761338" cy="485050"/>
            </a:xfrm>
          </p:grpSpPr>
          <p:grpSp>
            <p:nvGrpSpPr>
              <p:cNvPr id="27" name="Group 34">
                <a:extLst>
                  <a:ext uri="{FF2B5EF4-FFF2-40B4-BE49-F238E27FC236}">
                    <a16:creationId xmlns:a16="http://schemas.microsoft.com/office/drawing/2014/main" xmlns="" id="{FA208DBF-58C1-ABCD-2FD4-7C302642197E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29" name="Freeform 35">
                  <a:extLst>
                    <a:ext uri="{FF2B5EF4-FFF2-40B4-BE49-F238E27FC236}">
                      <a16:creationId xmlns:a16="http://schemas.microsoft.com/office/drawing/2014/main" xmlns="" id="{7804D83D-7AD2-0EE5-76DA-E215E65F5148}"/>
                    </a:ext>
                  </a:extLst>
                </p:cNvPr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0" name="Freeform 36">
                  <a:extLst>
                    <a:ext uri="{FF2B5EF4-FFF2-40B4-BE49-F238E27FC236}">
                      <a16:creationId xmlns:a16="http://schemas.microsoft.com/office/drawing/2014/main" xmlns="" id="{8B745FC9-220F-3336-3DF8-C196CAF3A1C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8" name="TextBox 37">
                <a:extLst>
                  <a:ext uri="{FF2B5EF4-FFF2-40B4-BE49-F238E27FC236}">
                    <a16:creationId xmlns:a16="http://schemas.microsoft.com/office/drawing/2014/main" xmlns="" id="{52866835-31C8-6636-43DD-593A9119F1BC}"/>
                  </a:ext>
                </a:extLst>
              </p:cNvPr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" name="Group 38">
              <a:extLst>
                <a:ext uri="{FF2B5EF4-FFF2-40B4-BE49-F238E27FC236}">
                  <a16:creationId xmlns:a16="http://schemas.microsoft.com/office/drawing/2014/main" xmlns="" id="{164EF608-454F-A3CE-1144-877D41FC2B9C}"/>
                </a:ext>
              </a:extLst>
            </p:cNvPr>
            <p:cNvGrpSpPr/>
            <p:nvPr/>
          </p:nvGrpSpPr>
          <p:grpSpPr>
            <a:xfrm>
              <a:off x="10935975" y="5585448"/>
              <a:ext cx="1515279" cy="335273"/>
              <a:chOff x="0" y="-64754"/>
              <a:chExt cx="2730305" cy="485050"/>
            </a:xfrm>
          </p:grpSpPr>
          <p:grpSp>
            <p:nvGrpSpPr>
              <p:cNvPr id="23" name="Group 39">
                <a:extLst>
                  <a:ext uri="{FF2B5EF4-FFF2-40B4-BE49-F238E27FC236}">
                    <a16:creationId xmlns:a16="http://schemas.microsoft.com/office/drawing/2014/main" xmlns="" id="{E09D6115-3757-FE2C-D48D-EF4C5F20B8C9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25" name="Freeform 40">
                  <a:extLst>
                    <a:ext uri="{FF2B5EF4-FFF2-40B4-BE49-F238E27FC236}">
                      <a16:creationId xmlns:a16="http://schemas.microsoft.com/office/drawing/2014/main" xmlns="" id="{1B68B2A7-06B6-1FFB-126D-6A2B3704298A}"/>
                    </a:ext>
                  </a:extLst>
                </p:cNvPr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6" name="Freeform 41">
                  <a:extLst>
                    <a:ext uri="{FF2B5EF4-FFF2-40B4-BE49-F238E27FC236}">
                      <a16:creationId xmlns:a16="http://schemas.microsoft.com/office/drawing/2014/main" xmlns="" id="{B971CA06-79C9-39D3-45E2-547ED87791F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4" name="TextBox 42">
                <a:extLst>
                  <a:ext uri="{FF2B5EF4-FFF2-40B4-BE49-F238E27FC236}">
                    <a16:creationId xmlns:a16="http://schemas.microsoft.com/office/drawing/2014/main" xmlns="" id="{AF8D40B4-E71E-127B-AE25-CD77AA93F2E3}"/>
                  </a:ext>
                </a:extLst>
              </p:cNvPr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" name="AutoShape 56">
              <a:extLst>
                <a:ext uri="{FF2B5EF4-FFF2-40B4-BE49-F238E27FC236}">
                  <a16:creationId xmlns:a16="http://schemas.microsoft.com/office/drawing/2014/main" xmlns="" id="{7CFF3A6A-0054-636D-5EFC-5A49B8A1662E}"/>
                </a:ext>
              </a:extLst>
            </p:cNvPr>
            <p:cNvSpPr/>
            <p:nvPr/>
          </p:nvSpPr>
          <p:spPr>
            <a:xfrm>
              <a:off x="8906583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57">
              <a:extLst>
                <a:ext uri="{FF2B5EF4-FFF2-40B4-BE49-F238E27FC236}">
                  <a16:creationId xmlns:a16="http://schemas.microsoft.com/office/drawing/2014/main" xmlns="" id="{83AF2695-A99D-7A47-5914-94FDF9D501EC}"/>
                </a:ext>
              </a:extLst>
            </p:cNvPr>
            <p:cNvSpPr/>
            <p:nvPr/>
          </p:nvSpPr>
          <p:spPr>
            <a:xfrm>
              <a:off x="10689179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xmlns="" id="{D1B5C50D-E2F5-006D-BD3F-A656E9A87283}"/>
                </a:ext>
              </a:extLst>
            </p:cNvPr>
            <p:cNvSpPr/>
            <p:nvPr/>
          </p:nvSpPr>
          <p:spPr>
            <a:xfrm>
              <a:off x="926685" y="6176238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2" name="Group 28">
              <a:extLst>
                <a:ext uri="{FF2B5EF4-FFF2-40B4-BE49-F238E27FC236}">
                  <a16:creationId xmlns:a16="http://schemas.microsoft.com/office/drawing/2014/main" xmlns="" id="{37FC3F63-D419-1C43-931B-7182B13FB10B}"/>
                </a:ext>
              </a:extLst>
            </p:cNvPr>
            <p:cNvGrpSpPr/>
            <p:nvPr/>
          </p:nvGrpSpPr>
          <p:grpSpPr>
            <a:xfrm>
              <a:off x="7358546" y="5587566"/>
              <a:ext cx="1533674" cy="333652"/>
              <a:chOff x="-4608730" y="-75091"/>
              <a:chExt cx="2763450" cy="482705"/>
            </a:xfrm>
          </p:grpSpPr>
          <p:sp>
            <p:nvSpPr>
              <p:cNvPr id="21" name="Freeform 30">
                <a:extLst>
                  <a:ext uri="{FF2B5EF4-FFF2-40B4-BE49-F238E27FC236}">
                    <a16:creationId xmlns:a16="http://schemas.microsoft.com/office/drawing/2014/main" xmlns="" id="{5760AF8A-9F64-34D0-94AD-88C2E24AED58}"/>
                  </a:ext>
                </a:extLst>
              </p:cNvPr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32">
                <a:extLst>
                  <a:ext uri="{FF2B5EF4-FFF2-40B4-BE49-F238E27FC236}">
                    <a16:creationId xmlns:a16="http://schemas.microsoft.com/office/drawing/2014/main" xmlns="" id="{F7FA3A38-3D9E-3FC9-82C1-A1FDE300B750}"/>
                  </a:ext>
                </a:extLst>
              </p:cNvPr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3" name="Group 43">
              <a:extLst>
                <a:ext uri="{FF2B5EF4-FFF2-40B4-BE49-F238E27FC236}">
                  <a16:creationId xmlns:a16="http://schemas.microsoft.com/office/drawing/2014/main" xmlns="" id="{6748394E-0C06-C722-14D6-0FADEA1632F9}"/>
                </a:ext>
              </a:extLst>
            </p:cNvPr>
            <p:cNvGrpSpPr/>
            <p:nvPr/>
          </p:nvGrpSpPr>
          <p:grpSpPr>
            <a:xfrm>
              <a:off x="1272220" y="5587564"/>
              <a:ext cx="1508001" cy="333653"/>
              <a:chOff x="-4568336" y="-61692"/>
              <a:chExt cx="2717189" cy="482707"/>
            </a:xfrm>
          </p:grpSpPr>
          <p:sp>
            <p:nvSpPr>
              <p:cNvPr id="19" name="Freeform 45">
                <a:extLst>
                  <a:ext uri="{FF2B5EF4-FFF2-40B4-BE49-F238E27FC236}">
                    <a16:creationId xmlns:a16="http://schemas.microsoft.com/office/drawing/2014/main" xmlns="" id="{E16D9905-5159-246F-5338-413749F18B42}"/>
                  </a:ext>
                </a:extLst>
              </p:cNvPr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47">
                <a:extLst>
                  <a:ext uri="{FF2B5EF4-FFF2-40B4-BE49-F238E27FC236}">
                    <a16:creationId xmlns:a16="http://schemas.microsoft.com/office/drawing/2014/main" xmlns="" id="{8598CB98-392F-97E1-6517-55EC5F4422AD}"/>
                  </a:ext>
                </a:extLst>
              </p:cNvPr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4" name="AutoShape 53">
              <a:extLst>
                <a:ext uri="{FF2B5EF4-FFF2-40B4-BE49-F238E27FC236}">
                  <a16:creationId xmlns:a16="http://schemas.microsoft.com/office/drawing/2014/main" xmlns="" id="{9F1DEFC1-1118-8225-E91C-C70FE8B2CF6D}"/>
                </a:ext>
              </a:extLst>
            </p:cNvPr>
            <p:cNvSpPr/>
            <p:nvPr/>
          </p:nvSpPr>
          <p:spPr>
            <a:xfrm>
              <a:off x="4648200" y="5739540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AutoShape 54">
              <a:extLst>
                <a:ext uri="{FF2B5EF4-FFF2-40B4-BE49-F238E27FC236}">
                  <a16:creationId xmlns:a16="http://schemas.microsoft.com/office/drawing/2014/main" xmlns="" id="{093742EA-D89D-F9E1-94BA-158AF7F02426}"/>
                </a:ext>
              </a:extLst>
            </p:cNvPr>
            <p:cNvSpPr/>
            <p:nvPr/>
          </p:nvSpPr>
          <p:spPr>
            <a:xfrm>
              <a:off x="2781317" y="5774115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A01102B3-9B6F-95E6-7306-313CFE8CD296}"/>
                </a:ext>
              </a:extLst>
            </p:cNvPr>
            <p:cNvGrpSpPr/>
            <p:nvPr/>
          </p:nvGrpSpPr>
          <p:grpSpPr>
            <a:xfrm>
              <a:off x="3048000" y="5587723"/>
              <a:ext cx="1551312" cy="333651"/>
              <a:chOff x="5535288" y="5587723"/>
              <a:chExt cx="1551312" cy="333651"/>
            </a:xfrm>
          </p:grpSpPr>
          <p:sp>
            <p:nvSpPr>
              <p:cNvPr id="17" name="Freeform 50">
                <a:extLst>
                  <a:ext uri="{FF2B5EF4-FFF2-40B4-BE49-F238E27FC236}">
                    <a16:creationId xmlns:a16="http://schemas.microsoft.com/office/drawing/2014/main" xmlns="" id="{4214FB95-178A-BF79-D634-1792FF202062}"/>
                  </a:ext>
                </a:extLst>
              </p:cNvPr>
              <p:cNvSpPr/>
              <p:nvPr/>
            </p:nvSpPr>
            <p:spPr>
              <a:xfrm>
                <a:off x="5535288" y="5587723"/>
                <a:ext cx="1551312" cy="333651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52">
                <a:extLst>
                  <a:ext uri="{FF2B5EF4-FFF2-40B4-BE49-F238E27FC236}">
                    <a16:creationId xmlns:a16="http://schemas.microsoft.com/office/drawing/2014/main" xmlns="" id="{B3FBAC34-F6F6-0B88-962F-18C4B83BF073}"/>
                  </a:ext>
                </a:extLst>
              </p:cNvPr>
              <p:cNvSpPr txBox="1"/>
              <p:nvPr/>
            </p:nvSpPr>
            <p:spPr>
              <a:xfrm>
                <a:off x="5662686" y="5695074"/>
                <a:ext cx="1268996" cy="1538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3216</Words>
  <Application>Microsoft Office PowerPoint</Application>
  <PresentationFormat>사용자 지정</PresentationFormat>
  <Paragraphs>690</Paragraphs>
  <Slides>48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8" baseType="lpstr">
      <vt:lpstr>Calibri</vt:lpstr>
      <vt:lpstr>Bebas Neue Bold</vt:lpstr>
      <vt:lpstr>Dokdo</vt:lpstr>
      <vt:lpstr>Brittany Bold</vt:lpstr>
      <vt:lpstr>Arial</vt:lpstr>
      <vt:lpstr>나눔스퀘어라운드OTF Bold</vt:lpstr>
      <vt:lpstr>나눔스퀘어라운드OTF Light</vt:lpstr>
      <vt:lpstr>맑은 고딕</vt:lpstr>
      <vt:lpstr>나눔스퀘어라운드OTF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Today</dc:title>
  <dc:creator>NT550</dc:creator>
  <cp:lastModifiedBy>NT550</cp:lastModifiedBy>
  <cp:revision>75</cp:revision>
  <dcterms:created xsi:type="dcterms:W3CDTF">2006-08-16T00:00:00Z</dcterms:created>
  <dcterms:modified xsi:type="dcterms:W3CDTF">2023-09-07T02:40:59Z</dcterms:modified>
  <dc:identifier>DAFtLTDcXHE</dc:identifier>
</cp:coreProperties>
</file>